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3"/>
  </p:notesMasterIdLst>
  <p:sldIdLst>
    <p:sldId id="256" r:id="rId2"/>
  </p:sldIdLst>
  <p:sldSz cx="5759450" cy="16559213"/>
  <p:notesSz cx="6881813" cy="96615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Névtelen szakasz" id="{365995DA-00A8-451C-8F2E-9708BBEF129C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684A"/>
    <a:srgbClr val="DEB361"/>
    <a:srgbClr val="304B63"/>
    <a:srgbClr val="C19C6B"/>
    <a:srgbClr val="EBD2A2"/>
    <a:srgbClr val="F0F0F0"/>
    <a:srgbClr val="E7D3A7"/>
    <a:srgbClr val="D7B770"/>
    <a:srgbClr val="B9CAE9"/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12" autoAdjust="0"/>
    <p:restoredTop sz="96240" autoAdjust="0"/>
  </p:normalViewPr>
  <p:slideViewPr>
    <p:cSldViewPr snapToGrid="0">
      <p:cViewPr>
        <p:scale>
          <a:sx n="83" d="100"/>
          <a:sy n="83" d="100"/>
        </p:scale>
        <p:origin x="461" y="-49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84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97313" y="0"/>
            <a:ext cx="2982912" cy="484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7A8BCE-419A-4F3C-9641-21E0156BF8C8}" type="datetimeFigureOut">
              <a:rPr lang="hu-HU" smtClean="0"/>
              <a:t>2024. 08. 29.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2874963" y="1208088"/>
            <a:ext cx="1133475" cy="3260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8975" y="4649788"/>
            <a:ext cx="5505450" cy="38036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177338"/>
            <a:ext cx="2982913" cy="484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97313" y="9177338"/>
            <a:ext cx="2982912" cy="484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1FA49-56AF-47B8-9250-8337E3C92E0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41675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51FA49-56AF-47B8-9250-8337E3C92E0F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53526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959" y="2710039"/>
            <a:ext cx="4895533" cy="5765059"/>
          </a:xfrm>
        </p:spPr>
        <p:txBody>
          <a:bodyPr anchor="b"/>
          <a:lstStyle>
            <a:lvl1pPr algn="ctr">
              <a:defRPr sz="3779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9931" y="8697421"/>
            <a:ext cx="4319588" cy="3997975"/>
          </a:xfrm>
        </p:spPr>
        <p:txBody>
          <a:bodyPr/>
          <a:lstStyle>
            <a:lvl1pPr marL="0" indent="0" algn="ctr">
              <a:buNone/>
              <a:defRPr sz="1512"/>
            </a:lvl1pPr>
            <a:lvl2pPr marL="287990" indent="0" algn="ctr">
              <a:buNone/>
              <a:defRPr sz="1260"/>
            </a:lvl2pPr>
            <a:lvl3pPr marL="575981" indent="0" algn="ctr">
              <a:buNone/>
              <a:defRPr sz="1134"/>
            </a:lvl3pPr>
            <a:lvl4pPr marL="863971" indent="0" algn="ctr">
              <a:buNone/>
              <a:defRPr sz="1008"/>
            </a:lvl4pPr>
            <a:lvl5pPr marL="1151961" indent="0" algn="ctr">
              <a:buNone/>
              <a:defRPr sz="1008"/>
            </a:lvl5pPr>
            <a:lvl6pPr marL="1439951" indent="0" algn="ctr">
              <a:buNone/>
              <a:defRPr sz="1008"/>
            </a:lvl6pPr>
            <a:lvl7pPr marL="1727942" indent="0" algn="ctr">
              <a:buNone/>
              <a:defRPr sz="1008"/>
            </a:lvl7pPr>
            <a:lvl8pPr marL="2015932" indent="0" algn="ctr">
              <a:buNone/>
              <a:defRPr sz="1008"/>
            </a:lvl8pPr>
            <a:lvl9pPr marL="2303922" indent="0" algn="ctr">
              <a:buNone/>
              <a:defRPr sz="1008"/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2024. 08. 29.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84529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2024. 08. 29.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86162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21607" y="881625"/>
            <a:ext cx="1241881" cy="14033168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963" y="881625"/>
            <a:ext cx="3653651" cy="1403316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2024. 08. 29.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46387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2024. 08. 29.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14544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963" y="4128309"/>
            <a:ext cx="4967526" cy="6888171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963" y="11081645"/>
            <a:ext cx="4967526" cy="3622327"/>
          </a:xfrm>
        </p:spPr>
        <p:txBody>
          <a:bodyPr/>
          <a:lstStyle>
            <a:lvl1pPr marL="0" indent="0">
              <a:buNone/>
              <a:defRPr sz="1512">
                <a:solidFill>
                  <a:schemeClr val="tx1"/>
                </a:solidFill>
              </a:defRPr>
            </a:lvl1pPr>
            <a:lvl2pPr marL="28799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2pPr>
            <a:lvl3pPr marL="57598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3pPr>
            <a:lvl4pPr marL="86397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4pPr>
            <a:lvl5pPr marL="115196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5pPr>
            <a:lvl6pPr marL="143995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6pPr>
            <a:lvl7pPr marL="172794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7pPr>
            <a:lvl8pPr marL="201593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8pPr>
            <a:lvl9pPr marL="230392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2024. 08. 29.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27817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962" y="4408124"/>
            <a:ext cx="2447766" cy="10506669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15722" y="4408124"/>
            <a:ext cx="2447766" cy="10506669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2024. 08. 29.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23300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881629"/>
            <a:ext cx="4967526" cy="3200682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713" y="4059308"/>
            <a:ext cx="2436517" cy="1989404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713" y="6048713"/>
            <a:ext cx="2436517" cy="8896745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5722" y="4059308"/>
            <a:ext cx="2448516" cy="1989404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15722" y="6048713"/>
            <a:ext cx="2448516" cy="8896745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2024. 08. 29.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41016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2024. 08. 29.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81772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2024. 08. 29.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65755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1103948"/>
            <a:ext cx="1857573" cy="3863816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8516" y="2384224"/>
            <a:ext cx="2915722" cy="11767774"/>
          </a:xfrm>
        </p:spPr>
        <p:txBody>
          <a:bodyPr/>
          <a:lstStyle>
            <a:lvl1pPr>
              <a:defRPr sz="2016"/>
            </a:lvl1pPr>
            <a:lvl2pPr>
              <a:defRPr sz="1764"/>
            </a:lvl2pPr>
            <a:lvl3pPr>
              <a:defRPr sz="1512"/>
            </a:lvl3pPr>
            <a:lvl4pPr>
              <a:defRPr sz="1260"/>
            </a:lvl4pPr>
            <a:lvl5pPr>
              <a:defRPr sz="1260"/>
            </a:lvl5pPr>
            <a:lvl6pPr>
              <a:defRPr sz="1260"/>
            </a:lvl6pPr>
            <a:lvl7pPr>
              <a:defRPr sz="1260"/>
            </a:lvl7pPr>
            <a:lvl8pPr>
              <a:defRPr sz="1260"/>
            </a:lvl8pPr>
            <a:lvl9pPr>
              <a:defRPr sz="126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2" y="4967764"/>
            <a:ext cx="1857573" cy="9203397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2024. 08. 29.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76067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1103948"/>
            <a:ext cx="1857573" cy="3863816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48516" y="2384224"/>
            <a:ext cx="2915722" cy="11767774"/>
          </a:xfrm>
        </p:spPr>
        <p:txBody>
          <a:bodyPr anchor="t"/>
          <a:lstStyle>
            <a:lvl1pPr marL="0" indent="0">
              <a:buNone/>
              <a:defRPr sz="2016"/>
            </a:lvl1pPr>
            <a:lvl2pPr marL="287990" indent="0">
              <a:buNone/>
              <a:defRPr sz="1764"/>
            </a:lvl2pPr>
            <a:lvl3pPr marL="575981" indent="0">
              <a:buNone/>
              <a:defRPr sz="1512"/>
            </a:lvl3pPr>
            <a:lvl4pPr marL="863971" indent="0">
              <a:buNone/>
              <a:defRPr sz="1260"/>
            </a:lvl4pPr>
            <a:lvl5pPr marL="1151961" indent="0">
              <a:buNone/>
              <a:defRPr sz="1260"/>
            </a:lvl5pPr>
            <a:lvl6pPr marL="1439951" indent="0">
              <a:buNone/>
              <a:defRPr sz="1260"/>
            </a:lvl6pPr>
            <a:lvl7pPr marL="1727942" indent="0">
              <a:buNone/>
              <a:defRPr sz="1260"/>
            </a:lvl7pPr>
            <a:lvl8pPr marL="2015932" indent="0">
              <a:buNone/>
              <a:defRPr sz="1260"/>
            </a:lvl8pPr>
            <a:lvl9pPr marL="2303922" indent="0">
              <a:buNone/>
              <a:defRPr sz="126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2" y="4967764"/>
            <a:ext cx="1857573" cy="9203397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2024. 08. 29.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47782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962" y="881629"/>
            <a:ext cx="4967526" cy="32006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962" y="4408124"/>
            <a:ext cx="4967526" cy="105066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5962" y="15347941"/>
            <a:ext cx="1295876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E4B7E-9976-4531-AE92-1F7086DE0894}" type="datetimeFigureOut">
              <a:rPr lang="hu-HU" smtClean="0"/>
              <a:t>2024. 08. 29.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07818" y="15347941"/>
            <a:ext cx="1943814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67612" y="15347941"/>
            <a:ext cx="1295876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95704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defTabSz="575981" rtl="0" eaLnBrk="1" latinLnBrk="0" hangingPunct="1">
        <a:lnSpc>
          <a:spcPct val="90000"/>
        </a:lnSpc>
        <a:spcBef>
          <a:spcPct val="0"/>
        </a:spcBef>
        <a:buNone/>
        <a:defRPr sz="27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3995" indent="-143995" algn="l" defTabSz="575981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1764" kern="1200">
          <a:solidFill>
            <a:schemeClr val="tx1"/>
          </a:solidFill>
          <a:latin typeface="+mn-lt"/>
          <a:ea typeface="+mn-ea"/>
          <a:cs typeface="+mn-cs"/>
        </a:defRPr>
      </a:lvl1pPr>
      <a:lvl2pPr marL="431985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1997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3pPr>
      <a:lvl4pPr marL="100796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29595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58394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87193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15992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44791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1pPr>
      <a:lvl2pPr marL="28799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7598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3pPr>
      <a:lvl4pPr marL="86397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15196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43995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72794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01593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30392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g"/><Relationship Id="rId7" Type="http://schemas.openxmlformats.org/officeDocument/2006/relationships/image" Target="../media/image4.jpg"/><Relationship Id="rId12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writeyourwebsitehere.com/" TargetMode="External"/><Relationship Id="rId11" Type="http://schemas.openxmlformats.org/officeDocument/2006/relationships/image" Target="../media/image8.jpg"/><Relationship Id="rId5" Type="http://schemas.openxmlformats.org/officeDocument/2006/relationships/image" Target="../media/image3.wmf"/><Relationship Id="rId10" Type="http://schemas.openxmlformats.org/officeDocument/2006/relationships/image" Target="../media/image7.jpg"/><Relationship Id="rId4" Type="http://schemas.openxmlformats.org/officeDocument/2006/relationships/image" Target="../media/image2.jpg"/><Relationship Id="rId9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Kép 13">
            <a:extLst>
              <a:ext uri="{FF2B5EF4-FFF2-40B4-BE49-F238E27FC236}">
                <a16:creationId xmlns:a16="http://schemas.microsoft.com/office/drawing/2014/main" id="{DD6D1123-DFE6-15B7-14AC-C0D561C7A6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2" r="6852"/>
          <a:stretch/>
        </p:blipFill>
        <p:spPr>
          <a:xfrm>
            <a:off x="279652" y="9309210"/>
            <a:ext cx="2634763" cy="2034637"/>
          </a:xfrm>
          <a:prstGeom prst="rect">
            <a:avLst/>
          </a:prstGeom>
        </p:spPr>
      </p:pic>
      <p:sp>
        <p:nvSpPr>
          <p:cNvPr id="44" name="Téglalap 43">
            <a:extLst>
              <a:ext uri="{FF2B5EF4-FFF2-40B4-BE49-F238E27FC236}">
                <a16:creationId xmlns:a16="http://schemas.microsoft.com/office/drawing/2014/main" id="{B0B4DE51-1865-4B5D-8301-A084BE272E62}"/>
              </a:ext>
            </a:extLst>
          </p:cNvPr>
          <p:cNvSpPr/>
          <p:nvPr/>
        </p:nvSpPr>
        <p:spPr>
          <a:xfrm>
            <a:off x="-1337" y="7289723"/>
            <a:ext cx="2886956" cy="2019448"/>
          </a:xfrm>
          <a:prstGeom prst="rect">
            <a:avLst/>
          </a:prstGeom>
          <a:solidFill>
            <a:srgbClr val="EBD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F879DB71-9FF9-2F22-3A2E-67894444738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29" t="39" b="18276"/>
          <a:stretch/>
        </p:blipFill>
        <p:spPr>
          <a:xfrm flipH="1">
            <a:off x="279652" y="5293069"/>
            <a:ext cx="2636171" cy="1996616"/>
          </a:xfrm>
          <a:prstGeom prst="rect">
            <a:avLst/>
          </a:prstGeom>
        </p:spPr>
      </p:pic>
      <p:sp>
        <p:nvSpPr>
          <p:cNvPr id="56" name="object 53">
            <a:extLst>
              <a:ext uri="{FF2B5EF4-FFF2-40B4-BE49-F238E27FC236}">
                <a16:creationId xmlns:a16="http://schemas.microsoft.com/office/drawing/2014/main" id="{0DBC307E-D06C-458A-A974-7367C41AB92E}"/>
              </a:ext>
            </a:extLst>
          </p:cNvPr>
          <p:cNvSpPr txBox="1"/>
          <p:nvPr/>
        </p:nvSpPr>
        <p:spPr>
          <a:xfrm>
            <a:off x="279652" y="7794899"/>
            <a:ext cx="2416521" cy="86972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 lvl="0" indent="0" algn="l" defTabSz="457200" rtl="0" eaLnBrk="1" fontAlgn="auto" latinLnBrk="0" hangingPunct="1">
              <a:lnSpc>
                <a:spcPct val="104200"/>
              </a:lnSpc>
              <a:spcBef>
                <a:spcPts val="7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Americano</a:t>
            </a:r>
            <a:r>
              <a:rPr kumimoji="0" lang="hu-H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AP808147</a:t>
            </a:r>
            <a:b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Double-wall, recycled stainless steel vacuum insulated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thermo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mug with PS plastic drinking lid. 600 ml.</a:t>
            </a:r>
            <a:endParaRPr kumimoji="0" lang="hu-HU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13249" marR="5300" lvl="0" indent="0" algn="l" defTabSz="457200" rtl="0" eaLnBrk="1" fontAlgn="auto" latinLnBrk="0" hangingPunct="1">
              <a:lnSpc>
                <a:spcPct val="104200"/>
              </a:lnSpc>
              <a:spcBef>
                <a:spcPts val="7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2" name="Téglalap 1">
            <a:extLst>
              <a:ext uri="{FF2B5EF4-FFF2-40B4-BE49-F238E27FC236}">
                <a16:creationId xmlns:a16="http://schemas.microsoft.com/office/drawing/2014/main" id="{7A64F3B9-84F2-4FE9-A203-56B51BC14AE3}"/>
              </a:ext>
            </a:extLst>
          </p:cNvPr>
          <p:cNvSpPr/>
          <p:nvPr/>
        </p:nvSpPr>
        <p:spPr>
          <a:xfrm>
            <a:off x="2880329" y="5296726"/>
            <a:ext cx="2527127" cy="6026117"/>
          </a:xfrm>
          <a:prstGeom prst="rect">
            <a:avLst/>
          </a:prstGeom>
          <a:solidFill>
            <a:srgbClr val="EBD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églalap 39">
            <a:extLst>
              <a:ext uri="{FF2B5EF4-FFF2-40B4-BE49-F238E27FC236}">
                <a16:creationId xmlns:a16="http://schemas.microsoft.com/office/drawing/2014/main" id="{4F93E318-638F-43C1-BA19-34ACC5C53181}"/>
              </a:ext>
            </a:extLst>
          </p:cNvPr>
          <p:cNvSpPr/>
          <p:nvPr/>
        </p:nvSpPr>
        <p:spPr>
          <a:xfrm>
            <a:off x="1" y="11313767"/>
            <a:ext cx="5771238" cy="4074951"/>
          </a:xfrm>
          <a:prstGeom prst="rect">
            <a:avLst/>
          </a:prstGeom>
          <a:solidFill>
            <a:srgbClr val="5F684A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5419" tIns="47709" rIns="95419" bIns="4770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78">
              <a:highlight>
                <a:srgbClr val="C0C0C0"/>
              </a:highlight>
            </a:endParaRPr>
          </a:p>
        </p:txBody>
      </p:sp>
      <p:pic>
        <p:nvPicPr>
          <p:cNvPr id="42" name="Kép 41">
            <a:extLst>
              <a:ext uri="{FF2B5EF4-FFF2-40B4-BE49-F238E27FC236}">
                <a16:creationId xmlns:a16="http://schemas.microsoft.com/office/drawing/2014/main" id="{B4428236-23A4-48D3-9BD4-B9ECC3C3C2F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652" y="319423"/>
            <a:ext cx="1741336" cy="254170"/>
          </a:xfrm>
          <a:prstGeom prst="rect">
            <a:avLst/>
          </a:prstGeom>
        </p:spPr>
      </p:pic>
      <p:sp>
        <p:nvSpPr>
          <p:cNvPr id="45" name="object 4">
            <a:extLst>
              <a:ext uri="{FF2B5EF4-FFF2-40B4-BE49-F238E27FC236}">
                <a16:creationId xmlns:a16="http://schemas.microsoft.com/office/drawing/2014/main" id="{313339ED-29F1-432F-9848-E0C1AC0D8081}"/>
              </a:ext>
            </a:extLst>
          </p:cNvPr>
          <p:cNvSpPr txBox="1"/>
          <p:nvPr/>
        </p:nvSpPr>
        <p:spPr>
          <a:xfrm>
            <a:off x="2482036" y="328782"/>
            <a:ext cx="2897953" cy="198048"/>
          </a:xfrm>
          <a:prstGeom prst="rect">
            <a:avLst/>
          </a:prstGeom>
        </p:spPr>
        <p:txBody>
          <a:bodyPr vert="horz" wrap="square" lIns="0" tIns="13253" rIns="0" bIns="0" rtlCol="0">
            <a:spAutoFit/>
          </a:bodyPr>
          <a:lstStyle/>
          <a:p>
            <a:pPr marL="13248" algn="r">
              <a:spcBef>
                <a:spcPts val="104"/>
              </a:spcBef>
            </a:pPr>
            <a:r>
              <a:rPr lang="en-GB" sz="1200" spc="-5">
                <a:solidFill>
                  <a:srgbClr val="65656A"/>
                </a:solidFill>
                <a:cs typeface="OpenSans-Light"/>
              </a:rPr>
              <a:t>Place your contact details here!</a:t>
            </a:r>
          </a:p>
        </p:txBody>
      </p:sp>
      <p:sp>
        <p:nvSpPr>
          <p:cNvPr id="47" name="object 53">
            <a:extLst>
              <a:ext uri="{FF2B5EF4-FFF2-40B4-BE49-F238E27FC236}">
                <a16:creationId xmlns:a16="http://schemas.microsoft.com/office/drawing/2014/main" id="{FA564A64-71F0-4777-A2CD-4DA15187FD3E}"/>
              </a:ext>
            </a:extLst>
          </p:cNvPr>
          <p:cNvSpPr txBox="1"/>
          <p:nvPr/>
        </p:nvSpPr>
        <p:spPr>
          <a:xfrm>
            <a:off x="355949" y="15565884"/>
            <a:ext cx="5059342" cy="617676"/>
          </a:xfrm>
          <a:prstGeom prst="rect">
            <a:avLst/>
          </a:prstGeom>
        </p:spPr>
        <p:txBody>
          <a:bodyPr vert="horz" wrap="square" lIns="0" tIns="9277" rIns="0" bIns="0" rtlCol="0">
            <a:spAutoFit/>
          </a:bodyPr>
          <a:lstStyle/>
          <a:p>
            <a:pPr marL="13247" marR="5301">
              <a:lnSpc>
                <a:spcPct val="104200"/>
              </a:lnSpc>
              <a:spcBef>
                <a:spcPts val="73"/>
              </a:spcBef>
            </a:pPr>
            <a:r>
              <a:rPr lang="en-GB" sz="900" dirty="0"/>
              <a:t>Place your promotional conditions here!</a:t>
            </a:r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</p:txBody>
      </p:sp>
      <p:sp>
        <p:nvSpPr>
          <p:cNvPr id="48" name="object 2">
            <a:extLst>
              <a:ext uri="{FF2B5EF4-FFF2-40B4-BE49-F238E27FC236}">
                <a16:creationId xmlns:a16="http://schemas.microsoft.com/office/drawing/2014/main" id="{EA1C7A6B-34C1-483C-A8B4-D71C8DA25A24}"/>
              </a:ext>
            </a:extLst>
          </p:cNvPr>
          <p:cNvSpPr txBox="1"/>
          <p:nvPr/>
        </p:nvSpPr>
        <p:spPr>
          <a:xfrm>
            <a:off x="358383" y="16266795"/>
            <a:ext cx="5049079" cy="166713"/>
          </a:xfrm>
          <a:prstGeom prst="rect">
            <a:avLst/>
          </a:prstGeom>
        </p:spPr>
        <p:txBody>
          <a:bodyPr vert="horz" wrap="square" lIns="0" tIns="12701" rIns="0" bIns="0" rtlCol="0">
            <a:spAutoFit/>
          </a:bodyPr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699" algn="ctr">
              <a:spcBef>
                <a:spcPts val="101"/>
              </a:spcBef>
            </a:pPr>
            <a:r>
              <a:rPr lang="en-GB" sz="1000" b="1" dirty="0">
                <a:cs typeface="Open San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www.WriteYourWebsiteHere.com</a:t>
            </a:r>
            <a:r>
              <a:rPr lang="en-GB" sz="1000" b="1" dirty="0">
                <a:cs typeface="Open Sans"/>
              </a:rPr>
              <a:t> </a:t>
            </a:r>
          </a:p>
        </p:txBody>
      </p:sp>
      <p:sp>
        <p:nvSpPr>
          <p:cNvPr id="38" name="Téglalap 37">
            <a:extLst>
              <a:ext uri="{FF2B5EF4-FFF2-40B4-BE49-F238E27FC236}">
                <a16:creationId xmlns:a16="http://schemas.microsoft.com/office/drawing/2014/main" id="{A1024572-6659-405E-A938-685E76E3AC3A}"/>
              </a:ext>
            </a:extLst>
          </p:cNvPr>
          <p:cNvSpPr/>
          <p:nvPr/>
        </p:nvSpPr>
        <p:spPr>
          <a:xfrm>
            <a:off x="1" y="4018376"/>
            <a:ext cx="5759451" cy="1278349"/>
          </a:xfrm>
          <a:prstGeom prst="rect">
            <a:avLst/>
          </a:prstGeom>
          <a:solidFill>
            <a:srgbClr val="5F68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object 53">
            <a:extLst>
              <a:ext uri="{FF2B5EF4-FFF2-40B4-BE49-F238E27FC236}">
                <a16:creationId xmlns:a16="http://schemas.microsoft.com/office/drawing/2014/main" id="{B0C5129F-BC65-4F37-9E5F-1266AACD2AAE}"/>
              </a:ext>
            </a:extLst>
          </p:cNvPr>
          <p:cNvSpPr txBox="1"/>
          <p:nvPr/>
        </p:nvSpPr>
        <p:spPr>
          <a:xfrm>
            <a:off x="1710056" y="13004944"/>
            <a:ext cx="1286756" cy="186198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Rebyss</a:t>
            </a: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Roll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AP808144</a:t>
            </a: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Recycled canvas rolltop backpack with buckle and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velcro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closure, padded laptop (15") compartment, front and side pockets. 70% recycled cotton and 30% RPET polyester. </a:t>
            </a: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22" name="object 53">
            <a:extLst>
              <a:ext uri="{FF2B5EF4-FFF2-40B4-BE49-F238E27FC236}">
                <a16:creationId xmlns:a16="http://schemas.microsoft.com/office/drawing/2014/main" id="{C1B327A5-785B-4795-8034-AF4A30C2D105}"/>
              </a:ext>
            </a:extLst>
          </p:cNvPr>
          <p:cNvSpPr txBox="1"/>
          <p:nvPr/>
        </p:nvSpPr>
        <p:spPr>
          <a:xfrm>
            <a:off x="4303853" y="12977095"/>
            <a:ext cx="1159144" cy="1407501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Thalia</a:t>
            </a:r>
            <a:endParaRPr lang="hu-HU" sz="1200" b="1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AP800555</a:t>
            </a:r>
            <a:endParaRPr lang="hu-HU" sz="14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High quality ceramic cup with matte outside and glossy inside finish, 380 ml. In kraft paper box.</a:t>
            </a:r>
            <a:endParaRPr lang="hu-HU" sz="10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23" name="object 53">
            <a:extLst>
              <a:ext uri="{FF2B5EF4-FFF2-40B4-BE49-F238E27FC236}">
                <a16:creationId xmlns:a16="http://schemas.microsoft.com/office/drawing/2014/main" id="{36139849-BDE2-4B39-BBE3-E9FBCF331AFD}"/>
              </a:ext>
            </a:extLst>
          </p:cNvPr>
          <p:cNvSpPr txBox="1"/>
          <p:nvPr/>
        </p:nvSpPr>
        <p:spPr>
          <a:xfrm>
            <a:off x="3086144" y="13004499"/>
            <a:ext cx="1056458" cy="1554721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Recouver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AP800764</a:t>
            </a:r>
            <a:endParaRPr lang="hu-HU" sz="12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Double-wall, recycled stainless steel vacuum insulated bottle with natural cork base. 500 ml.</a:t>
            </a:r>
            <a:endParaRPr lang="hu-HU" sz="10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49" name="object 57">
            <a:extLst>
              <a:ext uri="{FF2B5EF4-FFF2-40B4-BE49-F238E27FC236}">
                <a16:creationId xmlns:a16="http://schemas.microsoft.com/office/drawing/2014/main" id="{2B4D8677-DF4D-49ED-A4A8-D5230E57C3B8}"/>
              </a:ext>
            </a:extLst>
          </p:cNvPr>
          <p:cNvSpPr txBox="1"/>
          <p:nvPr/>
        </p:nvSpPr>
        <p:spPr>
          <a:xfrm>
            <a:off x="92624" y="4203680"/>
            <a:ext cx="5572995" cy="568057"/>
          </a:xfrm>
          <a:prstGeom prst="rect">
            <a:avLst/>
          </a:prstGeom>
        </p:spPr>
        <p:txBody>
          <a:bodyPr vert="horz" wrap="square" lIns="0" tIns="12589" rIns="0" bIns="0" rtlCol="0">
            <a:spAutoFit/>
          </a:bodyPr>
          <a:lstStyle/>
          <a:p>
            <a:pPr marL="13248" marR="5300" algn="ctr">
              <a:lnSpc>
                <a:spcPct val="102299"/>
              </a:lnSpc>
              <a:spcBef>
                <a:spcPts val="101"/>
              </a:spcBef>
            </a:pPr>
            <a:r>
              <a:rPr lang="en-US" b="1" cap="all" spc="15" dirty="0">
                <a:solidFill>
                  <a:schemeClr val="bg1"/>
                </a:solidFill>
                <a:latin typeface="Ropa Mix Pro" panose="020B0504020101010102" pitchFamily="34" charset="0"/>
                <a:cs typeface="Ropa Mix Pro" panose="020B0504020101010102" pitchFamily="34" charset="0"/>
              </a:rPr>
              <a:t>Embrace the season with end-of-the-year novelties</a:t>
            </a: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B07B6CA7-1391-4A5F-8F33-2C7C19CFA42B}"/>
              </a:ext>
            </a:extLst>
          </p:cNvPr>
          <p:cNvSpPr txBox="1"/>
          <p:nvPr/>
        </p:nvSpPr>
        <p:spPr>
          <a:xfrm>
            <a:off x="387251" y="4809266"/>
            <a:ext cx="5054328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1100" dirty="0">
                <a:solidFill>
                  <a:schemeClr val="bg1"/>
                </a:solidFill>
              </a:rPr>
              <a:t>Explore our latest collection of festive products designed to add warmth and cheer to marketing campaigns. Do not miss this opportunity to make a lasting impression!</a:t>
            </a:r>
          </a:p>
        </p:txBody>
      </p:sp>
      <p:sp>
        <p:nvSpPr>
          <p:cNvPr id="15" name="Téglalap 14">
            <a:extLst>
              <a:ext uri="{FF2B5EF4-FFF2-40B4-BE49-F238E27FC236}">
                <a16:creationId xmlns:a16="http://schemas.microsoft.com/office/drawing/2014/main" id="{C8FAD844-A055-440B-BA9E-3EFC43D54E3A}"/>
              </a:ext>
            </a:extLst>
          </p:cNvPr>
          <p:cNvSpPr/>
          <p:nvPr/>
        </p:nvSpPr>
        <p:spPr>
          <a:xfrm>
            <a:off x="348113" y="11724606"/>
            <a:ext cx="1151310" cy="1178949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églalap 50">
            <a:extLst>
              <a:ext uri="{FF2B5EF4-FFF2-40B4-BE49-F238E27FC236}">
                <a16:creationId xmlns:a16="http://schemas.microsoft.com/office/drawing/2014/main" id="{2B2351E0-9608-4980-A1F3-5748DBA2F384}"/>
              </a:ext>
            </a:extLst>
          </p:cNvPr>
          <p:cNvSpPr/>
          <p:nvPr/>
        </p:nvSpPr>
        <p:spPr>
          <a:xfrm>
            <a:off x="1653355" y="11724605"/>
            <a:ext cx="1151310" cy="11842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églalap 51">
            <a:extLst>
              <a:ext uri="{FF2B5EF4-FFF2-40B4-BE49-F238E27FC236}">
                <a16:creationId xmlns:a16="http://schemas.microsoft.com/office/drawing/2014/main" id="{BD638168-A5B9-465F-8F4B-0AB90C81615F}"/>
              </a:ext>
            </a:extLst>
          </p:cNvPr>
          <p:cNvSpPr/>
          <p:nvPr/>
        </p:nvSpPr>
        <p:spPr>
          <a:xfrm>
            <a:off x="2951536" y="11724606"/>
            <a:ext cx="1151310" cy="1178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églalap 52">
            <a:extLst>
              <a:ext uri="{FF2B5EF4-FFF2-40B4-BE49-F238E27FC236}">
                <a16:creationId xmlns:a16="http://schemas.microsoft.com/office/drawing/2014/main" id="{3D9F2999-06B0-4F2E-87A3-B26DD4A77943}"/>
              </a:ext>
            </a:extLst>
          </p:cNvPr>
          <p:cNvSpPr/>
          <p:nvPr/>
        </p:nvSpPr>
        <p:spPr>
          <a:xfrm>
            <a:off x="4256147" y="11724606"/>
            <a:ext cx="1151310" cy="1178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bject 53">
            <a:extLst>
              <a:ext uri="{FF2B5EF4-FFF2-40B4-BE49-F238E27FC236}">
                <a16:creationId xmlns:a16="http://schemas.microsoft.com/office/drawing/2014/main" id="{511B26E6-0E23-46BF-A43A-49286C7D5F77}"/>
              </a:ext>
            </a:extLst>
          </p:cNvPr>
          <p:cNvSpPr txBox="1"/>
          <p:nvPr/>
        </p:nvSpPr>
        <p:spPr>
          <a:xfrm>
            <a:off x="291699" y="13004943"/>
            <a:ext cx="1286756" cy="187480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hu-HU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Corpux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hu-HU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AP800780</a:t>
            </a: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Natural cork and recycled PU leather covered notebook with matching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colour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bookmark, elastic band and pen holder. With 80 lined sheets in recycled paper. A5 size.</a:t>
            </a:r>
            <a:endParaRPr lang="hu-HU" sz="10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58" name="object 53">
            <a:extLst>
              <a:ext uri="{FF2B5EF4-FFF2-40B4-BE49-F238E27FC236}">
                <a16:creationId xmlns:a16="http://schemas.microsoft.com/office/drawing/2014/main" id="{5A94F584-E6D6-4CA2-8CF1-15C8BD6F2D68}"/>
              </a:ext>
            </a:extLst>
          </p:cNvPr>
          <p:cNvSpPr txBox="1"/>
          <p:nvPr/>
        </p:nvSpPr>
        <p:spPr>
          <a:xfrm>
            <a:off x="3046389" y="5698488"/>
            <a:ext cx="2229092" cy="103092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hu-HU" sz="1200" b="1" dirty="0" err="1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CreaFelt</a:t>
            </a:r>
            <a:r>
              <a:rPr lang="hu-HU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hu-HU" sz="1200" b="1" dirty="0" err="1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Cursor</a:t>
            </a:r>
            <a:r>
              <a:rPr lang="hu-HU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XL </a:t>
            </a:r>
            <a:r>
              <a:rPr lang="hu-HU" sz="1200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AP716707</a:t>
            </a:r>
            <a:br>
              <a:rPr lang="en-GB" sz="1050" dirty="0"/>
            </a:b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Custom made, RPET felt mouse pad rubber anti-slip base. Price includes sublimation printing.</a:t>
            </a:r>
            <a:endParaRPr lang="hu-HU" sz="1000" dirty="0">
              <a:solidFill>
                <a:prstClr val="black"/>
              </a:solidFill>
              <a:latin typeface="Calibri" panose="020F0502020204030204"/>
            </a:endParaRPr>
          </a:p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  <a:p>
            <a:endParaRPr lang="hu-HU" sz="1000" dirty="0"/>
          </a:p>
        </p:txBody>
      </p:sp>
      <p:sp>
        <p:nvSpPr>
          <p:cNvPr id="62" name="object 53">
            <a:extLst>
              <a:ext uri="{FF2B5EF4-FFF2-40B4-BE49-F238E27FC236}">
                <a16:creationId xmlns:a16="http://schemas.microsoft.com/office/drawing/2014/main" id="{586ECBBA-D638-442D-9252-BA3819EE5F04}"/>
              </a:ext>
            </a:extLst>
          </p:cNvPr>
          <p:cNvSpPr txBox="1"/>
          <p:nvPr/>
        </p:nvSpPr>
        <p:spPr>
          <a:xfrm>
            <a:off x="3029346" y="9651301"/>
            <a:ext cx="2229092" cy="136902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ea typeface="Open Sans" panose="020B0606030504020204" pitchFamily="34" charset="0"/>
                <a:cs typeface="Open Sans" panose="020B0606030504020204" pitchFamily="34" charset="0"/>
              </a:rPr>
              <a:t>CreaStick</a:t>
            </a: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 Seed Combo Date</a:t>
            </a:r>
            <a:r>
              <a:rPr lang="hu-HU" sz="1200" b="1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>
                <a:ea typeface="Open Sans" panose="020B0606030504020204" pitchFamily="34" charset="0"/>
                <a:cs typeface="Open Sans" panose="020B0606030504020204" pitchFamily="34" charset="0"/>
              </a:rPr>
              <a:t>AP716816 </a:t>
            </a:r>
            <a:br>
              <a:rPr lang="en-GB" sz="800" dirty="0"/>
            </a:br>
            <a:r>
              <a:rPr lang="en-US" sz="1000" dirty="0"/>
              <a:t>Custom made, seed paper calendar with sticky notes. Includes 50 sheets of recycled paper sticky notes (75×75 mm) and 100 plastic film page markers in 5 assorted </a:t>
            </a:r>
            <a:r>
              <a:rPr lang="en-US" sz="1000" dirty="0" err="1"/>
              <a:t>colours</a:t>
            </a:r>
            <a:r>
              <a:rPr lang="en-US" sz="1000" dirty="0"/>
              <a:t> (44×12 mm).</a:t>
            </a:r>
            <a:br>
              <a:rPr lang="hu-HU" sz="1000" dirty="0"/>
            </a:b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55" name="Téglalap 54">
            <a:extLst>
              <a:ext uri="{FF2B5EF4-FFF2-40B4-BE49-F238E27FC236}">
                <a16:creationId xmlns:a16="http://schemas.microsoft.com/office/drawing/2014/main" id="{3696A979-498F-4597-B1D7-52B5FF87A4D7}"/>
              </a:ext>
            </a:extLst>
          </p:cNvPr>
          <p:cNvSpPr/>
          <p:nvPr/>
        </p:nvSpPr>
        <p:spPr>
          <a:xfrm>
            <a:off x="1443" y="15027485"/>
            <a:ext cx="5758006" cy="361234"/>
          </a:xfrm>
          <a:prstGeom prst="rect">
            <a:avLst/>
          </a:prstGeom>
          <a:solidFill>
            <a:srgbClr val="DEB3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E46E78"/>
              </a:solidFill>
            </a:endParaRP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D42EC3E8-C7A2-C729-417A-169C6AFB154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7" r="2587"/>
          <a:stretch/>
        </p:blipFill>
        <p:spPr>
          <a:xfrm>
            <a:off x="2879122" y="7283760"/>
            <a:ext cx="2880328" cy="2024184"/>
          </a:xfrm>
          <a:prstGeom prst="rect">
            <a:avLst/>
          </a:prstGeom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id="{0FD64417-F723-BB7C-25CA-F274B6BF5F7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55" b="8355"/>
          <a:stretch/>
        </p:blipFill>
        <p:spPr>
          <a:xfrm>
            <a:off x="-1" y="859461"/>
            <a:ext cx="5759451" cy="3193298"/>
          </a:xfrm>
          <a:prstGeom prst="rect">
            <a:avLst/>
          </a:prstGeom>
        </p:spPr>
      </p:pic>
      <p:pic>
        <p:nvPicPr>
          <p:cNvPr id="24" name="Kép 23" descr="A képen henger, testápoló, zöld, palack látható&#10;&#10;Automatikusan generált leírás">
            <a:extLst>
              <a:ext uri="{FF2B5EF4-FFF2-40B4-BE49-F238E27FC236}">
                <a16:creationId xmlns:a16="http://schemas.microsoft.com/office/drawing/2014/main" id="{0EFA2ECA-9D42-DED6-FF14-D3D9F8A8E87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6925" y="11736371"/>
            <a:ext cx="366961" cy="1155418"/>
          </a:xfrm>
          <a:prstGeom prst="rect">
            <a:avLst/>
          </a:prstGeom>
        </p:spPr>
      </p:pic>
      <p:pic>
        <p:nvPicPr>
          <p:cNvPr id="26" name="Kép 25" descr="A képen írószer, könyv látható&#10;&#10;Automatikusan generált leírás">
            <a:extLst>
              <a:ext uri="{FF2B5EF4-FFF2-40B4-BE49-F238E27FC236}">
                <a16:creationId xmlns:a16="http://schemas.microsoft.com/office/drawing/2014/main" id="{BFD3F6CA-8B77-AA47-B7C2-BA1365FDE05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73" y="11822415"/>
            <a:ext cx="779357" cy="1005363"/>
          </a:xfrm>
          <a:prstGeom prst="rect">
            <a:avLst/>
          </a:prstGeom>
        </p:spPr>
      </p:pic>
      <p:pic>
        <p:nvPicPr>
          <p:cNvPr id="30" name="Kép 29" descr="A képen táska, Poggyász és táskák, khaki, Bézs látható&#10;&#10;Automatikusan generált leírás">
            <a:extLst>
              <a:ext uri="{FF2B5EF4-FFF2-40B4-BE49-F238E27FC236}">
                <a16:creationId xmlns:a16="http://schemas.microsoft.com/office/drawing/2014/main" id="{5C1D25A2-FA23-9CA6-35FB-4CC858EADC0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7684" y="11727171"/>
            <a:ext cx="927698" cy="1136885"/>
          </a:xfrm>
          <a:prstGeom prst="rect">
            <a:avLst/>
          </a:prstGeom>
        </p:spPr>
      </p:pic>
      <p:pic>
        <p:nvPicPr>
          <p:cNvPr id="32" name="Kép 31" descr="A képen bögre, kávéscsésze, Ivóedények, asztali kerámiaáru látható&#10;&#10;Automatikusan generált leírás">
            <a:extLst>
              <a:ext uri="{FF2B5EF4-FFF2-40B4-BE49-F238E27FC236}">
                <a16:creationId xmlns:a16="http://schemas.microsoft.com/office/drawing/2014/main" id="{EE1BD7CF-FC8B-17D5-45F2-38CFECF4D46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334" y="11782131"/>
            <a:ext cx="927698" cy="1045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906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-té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é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é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4368</TotalTime>
  <Words>264</Words>
  <Application>Microsoft Office PowerPoint</Application>
  <PresentationFormat>Egyéni</PresentationFormat>
  <Paragraphs>26</Paragraphs>
  <Slides>1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7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9" baseType="lpstr">
      <vt:lpstr>Aptos</vt:lpstr>
      <vt:lpstr>Arial</vt:lpstr>
      <vt:lpstr>Calibri</vt:lpstr>
      <vt:lpstr>Calibri Light</vt:lpstr>
      <vt:lpstr>Open Sans</vt:lpstr>
      <vt:lpstr>OpenSans-Light</vt:lpstr>
      <vt:lpstr>Ropa Mix Pro</vt:lpstr>
      <vt:lpstr>Office-téma</vt:lpstr>
      <vt:lpstr>PowerPoint-bemutató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subject/>
  <dc:creator>COOL Collection</dc:creator>
  <cp:keywords/>
  <dc:description/>
  <cp:lastModifiedBy>Szabó Réka</cp:lastModifiedBy>
  <cp:revision>151</cp:revision>
  <cp:lastPrinted>2020-10-14T10:13:42Z</cp:lastPrinted>
  <dcterms:created xsi:type="dcterms:W3CDTF">2020-04-21T06:52:21Z</dcterms:created>
  <dcterms:modified xsi:type="dcterms:W3CDTF">2024-08-29T14:32:33Z</dcterms:modified>
  <cp:category/>
</cp:coreProperties>
</file>