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Lst>
  <p:sldSz cx="5759450" cy="13320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B7B6"/>
    <a:srgbClr val="A5CBCB"/>
    <a:srgbClr val="529DA0"/>
    <a:srgbClr val="F1BB59"/>
    <a:srgbClr val="0BA4B9"/>
    <a:srgbClr val="589FBB"/>
    <a:srgbClr val="47706C"/>
    <a:srgbClr val="C6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2" autoAdjust="0"/>
    <p:restoredTop sz="94660"/>
  </p:normalViewPr>
  <p:slideViewPr>
    <p:cSldViewPr snapToGrid="0">
      <p:cViewPr>
        <p:scale>
          <a:sx n="150" d="100"/>
          <a:sy n="150" d="100"/>
        </p:scale>
        <p:origin x="2268" y="-75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2180034"/>
            <a:ext cx="4895533" cy="4637582"/>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6996459"/>
            <a:ext cx="4319588" cy="3216088"/>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2020. 09. 24.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6996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2020. 09. 24.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0084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709204"/>
            <a:ext cx="1241881" cy="11288689"/>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709204"/>
            <a:ext cx="3653651" cy="1128868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2020. 09. 24.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57591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2020. 09. 24.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425586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3320931"/>
            <a:ext cx="4967526" cy="5541046"/>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8914398"/>
            <a:ext cx="4967526" cy="2913905"/>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2020. 09. 24.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16995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3546023"/>
            <a:ext cx="2447766" cy="845187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3546023"/>
            <a:ext cx="2447766" cy="845187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2020. 09. 24.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1897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709208"/>
            <a:ext cx="4967526" cy="2574722"/>
          </a:xfrm>
        </p:spPr>
        <p:txBody>
          <a:bodyPr/>
          <a:lstStyle/>
          <a:p>
            <a:r>
              <a:rPr lang="hu-HU"/>
              <a:t>Mintacím szerkesztése</a:t>
            </a:r>
            <a:endParaRPr lang="en-US" dirty="0"/>
          </a:p>
        </p:txBody>
      </p:sp>
      <p:sp>
        <p:nvSpPr>
          <p:cNvPr id="3" name="Text Placeholder 2"/>
          <p:cNvSpPr>
            <a:spLocks noGrp="1"/>
          </p:cNvSpPr>
          <p:nvPr>
            <p:ph type="body" idx="1"/>
          </p:nvPr>
        </p:nvSpPr>
        <p:spPr>
          <a:xfrm>
            <a:off x="396713" y="3265426"/>
            <a:ext cx="2436517" cy="1600335"/>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4865760"/>
            <a:ext cx="2436517" cy="715680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3265426"/>
            <a:ext cx="2448516" cy="1600335"/>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4865760"/>
            <a:ext cx="2448516" cy="715680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2020. 09. 24.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9630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2020. 09. 24.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87367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2020. 09. 24.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24744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888048"/>
            <a:ext cx="1857573" cy="3108166"/>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1917939"/>
            <a:ext cx="2915722" cy="9466340"/>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3996214"/>
            <a:ext cx="1857573" cy="740348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2020. 09. 24.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69268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888048"/>
            <a:ext cx="1857573" cy="3108166"/>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1917939"/>
            <a:ext cx="2915722" cy="9466340"/>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3996214"/>
            <a:ext cx="1857573" cy="740348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2020. 09. 24.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50483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709208"/>
            <a:ext cx="4967526" cy="257472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3546023"/>
            <a:ext cx="4967526" cy="845187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2346330"/>
            <a:ext cx="1295876" cy="709205"/>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2020. 09. 24.</a:t>
            </a:fld>
            <a:endParaRPr lang="hu-HU"/>
          </a:p>
        </p:txBody>
      </p:sp>
      <p:sp>
        <p:nvSpPr>
          <p:cNvPr id="5" name="Footer Placeholder 4"/>
          <p:cNvSpPr>
            <a:spLocks noGrp="1"/>
          </p:cNvSpPr>
          <p:nvPr>
            <p:ph type="ftr" sz="quarter" idx="3"/>
          </p:nvPr>
        </p:nvSpPr>
        <p:spPr>
          <a:xfrm>
            <a:off x="1907818" y="12346330"/>
            <a:ext cx="1943814" cy="709205"/>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2346330"/>
            <a:ext cx="1295876" cy="709205"/>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1446895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http://www.writeyourwebsitehere.com/" TargetMode="External"/><Relationship Id="rId21" Type="http://schemas.openxmlformats.org/officeDocument/2006/relationships/image" Target="../media/image19.png"/><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png"/><Relationship Id="rId2" Type="http://schemas.openxmlformats.org/officeDocument/2006/relationships/image" Target="../media/image1.wmf"/><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jp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wmf"/><Relationship Id="rId19" Type="http://schemas.openxmlformats.org/officeDocument/2006/relationships/image" Target="../media/image17.png"/><Relationship Id="rId4" Type="http://schemas.openxmlformats.org/officeDocument/2006/relationships/image" Target="../media/image2.wmf"/><Relationship Id="rId9" Type="http://schemas.openxmlformats.org/officeDocument/2006/relationships/image" Target="../media/image7.wmf"/><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églalap 31">
            <a:extLst>
              <a:ext uri="{FF2B5EF4-FFF2-40B4-BE49-F238E27FC236}">
                <a16:creationId xmlns:a16="http://schemas.microsoft.com/office/drawing/2014/main" id="{67977A9C-58C1-436F-95A5-12BFF76C8B02}"/>
              </a:ext>
            </a:extLst>
          </p:cNvPr>
          <p:cNvSpPr/>
          <p:nvPr/>
        </p:nvSpPr>
        <p:spPr>
          <a:xfrm>
            <a:off x="132522" y="11816328"/>
            <a:ext cx="5481794" cy="1124729"/>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5" name="Téglalap 64">
            <a:extLst>
              <a:ext uri="{FF2B5EF4-FFF2-40B4-BE49-F238E27FC236}">
                <a16:creationId xmlns:a16="http://schemas.microsoft.com/office/drawing/2014/main" id="{55ACCA2E-AFAC-42C1-9769-E5CD8EDF3A98}"/>
              </a:ext>
            </a:extLst>
          </p:cNvPr>
          <p:cNvSpPr/>
          <p:nvPr/>
        </p:nvSpPr>
        <p:spPr>
          <a:xfrm>
            <a:off x="132522" y="128814"/>
            <a:ext cx="5481794" cy="541597"/>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66" name="Kép 65">
            <a:extLst>
              <a:ext uri="{FF2B5EF4-FFF2-40B4-BE49-F238E27FC236}">
                <a16:creationId xmlns:a16="http://schemas.microsoft.com/office/drawing/2014/main" id="{D220F28A-5B46-4453-8DA4-075D49682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16" y="279033"/>
            <a:ext cx="1741336" cy="254170"/>
          </a:xfrm>
          <a:prstGeom prst="rect">
            <a:avLst/>
          </a:prstGeom>
        </p:spPr>
      </p:pic>
      <p:sp>
        <p:nvSpPr>
          <p:cNvPr id="67" name="Téglalap 66">
            <a:extLst>
              <a:ext uri="{FF2B5EF4-FFF2-40B4-BE49-F238E27FC236}">
                <a16:creationId xmlns:a16="http://schemas.microsoft.com/office/drawing/2014/main" id="{5DC789BE-BFA4-4C89-8655-F0EF22B5F513}"/>
              </a:ext>
            </a:extLst>
          </p:cNvPr>
          <p:cNvSpPr/>
          <p:nvPr/>
        </p:nvSpPr>
        <p:spPr>
          <a:xfrm>
            <a:off x="132516" y="3428211"/>
            <a:ext cx="5481799" cy="1231209"/>
          </a:xfrm>
          <a:prstGeom prst="rect">
            <a:avLst/>
          </a:prstGeom>
          <a:solidFill>
            <a:srgbClr val="80B7B6"/>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8" name="object 4">
            <a:extLst>
              <a:ext uri="{FF2B5EF4-FFF2-40B4-BE49-F238E27FC236}">
                <a16:creationId xmlns:a16="http://schemas.microsoft.com/office/drawing/2014/main" id="{357B6F44-22F9-48EE-898C-685DE2B52FBD}"/>
              </a:ext>
            </a:extLst>
          </p:cNvPr>
          <p:cNvSpPr txBox="1"/>
          <p:nvPr/>
        </p:nvSpPr>
        <p:spPr>
          <a:xfrm>
            <a:off x="2533470" y="323768"/>
            <a:ext cx="2897953" cy="136493"/>
          </a:xfrm>
          <a:prstGeom prst="rect">
            <a:avLst/>
          </a:prstGeom>
        </p:spPr>
        <p:txBody>
          <a:bodyPr vert="horz" wrap="square" lIns="0" tIns="13253" rIns="0" bIns="0" rtlCol="0">
            <a:spAutoFit/>
          </a:bodyPr>
          <a:lstStyle/>
          <a:p>
            <a:pPr marL="13248" algn="r">
              <a:spcBef>
                <a:spcPts val="104"/>
              </a:spcBef>
            </a:pPr>
            <a:r>
              <a:rPr lang="de-DE" sz="800" spc="-5" dirty="0">
                <a:solidFill>
                  <a:srgbClr val="65656A"/>
                </a:solidFill>
                <a:cs typeface="OpenSans-Light"/>
              </a:rPr>
              <a:t>Geben Sie Ihre Kontaktdaten hier ein!</a:t>
            </a:r>
            <a:endParaRPr sz="800" dirty="0">
              <a:cs typeface="OpenSans-Light"/>
            </a:endParaRPr>
          </a:p>
        </p:txBody>
      </p:sp>
      <p:sp>
        <p:nvSpPr>
          <p:cNvPr id="69" name="object 53">
            <a:extLst>
              <a:ext uri="{FF2B5EF4-FFF2-40B4-BE49-F238E27FC236}">
                <a16:creationId xmlns:a16="http://schemas.microsoft.com/office/drawing/2014/main" id="{B4EEFFD1-B2EB-4BFD-9F4C-CE2B6B6D8A26}"/>
              </a:ext>
            </a:extLst>
          </p:cNvPr>
          <p:cNvSpPr txBox="1"/>
          <p:nvPr/>
        </p:nvSpPr>
        <p:spPr>
          <a:xfrm>
            <a:off x="253699" y="3521320"/>
            <a:ext cx="5214274" cy="1041060"/>
          </a:xfrm>
          <a:prstGeom prst="rect">
            <a:avLst/>
          </a:prstGeom>
        </p:spPr>
        <p:txBody>
          <a:bodyPr vert="horz" wrap="square" lIns="0" tIns="9277" rIns="0" bIns="0" rtlCol="0">
            <a:spAutoFit/>
          </a:bodyPr>
          <a:lstStyle/>
          <a:p>
            <a:pPr marL="13248" marR="5301">
              <a:lnSpc>
                <a:spcPct val="104200"/>
              </a:lnSpc>
              <a:spcBef>
                <a:spcPts val="73"/>
              </a:spcBef>
            </a:pPr>
            <a:r>
              <a:rPr lang="de-DE" sz="1301" dirty="0">
                <a:solidFill>
                  <a:schemeClr val="bg1">
                    <a:lumMod val="95000"/>
                  </a:schemeClr>
                </a:solidFill>
              </a:rPr>
              <a:t>Schaffen Sie zu Hause einen praktischen und komfortablen Arbeitsplatz, damit Sie auch aus der Ferne arbeitend produktiv und inspiriert bleiben. Stöbern Sie in unserer umfangreichen Kollektion und entdecken Sie alle erforderlichen Technologie-, Schreib- und Büroartikel für Ihr eigenes Homeoffice.</a:t>
            </a:r>
            <a:endParaRPr lang="en-GB" sz="1301" dirty="0">
              <a:solidFill>
                <a:schemeClr val="bg1">
                  <a:lumMod val="95000"/>
                </a:schemeClr>
              </a:solidFill>
              <a:latin typeface="Open Sans"/>
              <a:cs typeface="Open Sans"/>
            </a:endParaRPr>
          </a:p>
        </p:txBody>
      </p:sp>
      <p:sp>
        <p:nvSpPr>
          <p:cNvPr id="71" name="object 57">
            <a:extLst>
              <a:ext uri="{FF2B5EF4-FFF2-40B4-BE49-F238E27FC236}">
                <a16:creationId xmlns:a16="http://schemas.microsoft.com/office/drawing/2014/main" id="{58A75A4E-1343-4F55-9403-D7FF529E53FF}"/>
              </a:ext>
            </a:extLst>
          </p:cNvPr>
          <p:cNvSpPr txBox="1"/>
          <p:nvPr/>
        </p:nvSpPr>
        <p:spPr>
          <a:xfrm>
            <a:off x="328682" y="2907033"/>
            <a:ext cx="4182360" cy="376402"/>
          </a:xfrm>
          <a:prstGeom prst="rect">
            <a:avLst/>
          </a:prstGeom>
        </p:spPr>
        <p:txBody>
          <a:bodyPr vert="horz" wrap="square" lIns="0" tIns="12590" rIns="0" bIns="0" rtlCol="0">
            <a:spAutoFit/>
          </a:bodyPr>
          <a:lstStyle/>
          <a:p>
            <a:pPr marL="13248" marR="5301">
              <a:lnSpc>
                <a:spcPct val="102299"/>
              </a:lnSpc>
              <a:spcBef>
                <a:spcPts val="101"/>
              </a:spcBef>
            </a:pPr>
            <a:r>
              <a:rPr lang="hu-HU" sz="2399" b="1" spc="16" dirty="0">
                <a:solidFill>
                  <a:srgbClr val="529DA0"/>
                </a:solidFill>
                <a:cs typeface="Open Sans"/>
              </a:rPr>
              <a:t>GIFTS FOR YOUR PET!</a:t>
            </a:r>
            <a:endParaRPr sz="2399" dirty="0">
              <a:solidFill>
                <a:srgbClr val="529DA0"/>
              </a:solidFill>
              <a:cs typeface="Open Sans"/>
            </a:endParaRPr>
          </a:p>
        </p:txBody>
      </p:sp>
      <p:sp>
        <p:nvSpPr>
          <p:cNvPr id="74" name="object 53">
            <a:extLst>
              <a:ext uri="{FF2B5EF4-FFF2-40B4-BE49-F238E27FC236}">
                <a16:creationId xmlns:a16="http://schemas.microsoft.com/office/drawing/2014/main" id="{0FED74FF-385E-47BE-89B3-D8C0FE755CDB}"/>
              </a:ext>
            </a:extLst>
          </p:cNvPr>
          <p:cNvSpPr txBox="1"/>
          <p:nvPr/>
        </p:nvSpPr>
        <p:spPr>
          <a:xfrm>
            <a:off x="3982446" y="10846764"/>
            <a:ext cx="1652295" cy="1131278"/>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DILFOX </a:t>
            </a:r>
            <a:r>
              <a:rPr lang="hu-HU" sz="1400" dirty="0">
                <a:ea typeface="Open Sans" panose="020B0606030504020204" pitchFamily="34" charset="0"/>
                <a:cs typeface="Open Sans" panose="020B0606030504020204" pitchFamily="34" charset="0"/>
              </a:rPr>
              <a:t>AP721673</a:t>
            </a:r>
          </a:p>
          <a:p>
            <a:pPr marL="13251" marR="5301">
              <a:lnSpc>
                <a:spcPct val="104200"/>
              </a:lnSpc>
              <a:spcBef>
                <a:spcPts val="73"/>
              </a:spcBef>
            </a:pPr>
            <a:r>
              <a:rPr lang="de-DE" sz="800" dirty="0" err="1">
                <a:ea typeface="Open Sans" panose="020B0606030504020204" pitchFamily="34" charset="0"/>
                <a:cs typeface="Open Sans" panose="020B0606030504020204" pitchFamily="34" charset="0"/>
              </a:rPr>
              <a:t>Schreibtischorganizer</a:t>
            </a:r>
            <a:r>
              <a:rPr lang="de-DE" sz="800" dirty="0">
                <a:ea typeface="Open Sans" panose="020B0606030504020204" pitchFamily="34" charset="0"/>
                <a:cs typeface="Open Sans" panose="020B0606030504020204" pitchFamily="34" charset="0"/>
              </a:rPr>
              <a:t> aus Naturkork mit integriertem Wireless-Charger. Max. Ausgang: 1000 mA. Inklusive USB-Kabel.</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92" name="object 53">
            <a:extLst>
              <a:ext uri="{FF2B5EF4-FFF2-40B4-BE49-F238E27FC236}">
                <a16:creationId xmlns:a16="http://schemas.microsoft.com/office/drawing/2014/main" id="{481256EC-E910-44D4-9944-1B2BFD8DF87A}"/>
              </a:ext>
            </a:extLst>
          </p:cNvPr>
          <p:cNvSpPr txBox="1"/>
          <p:nvPr/>
        </p:nvSpPr>
        <p:spPr>
          <a:xfrm>
            <a:off x="290254" y="11950595"/>
            <a:ext cx="5141164" cy="853958"/>
          </a:xfrm>
          <a:prstGeom prst="rect">
            <a:avLst/>
          </a:prstGeom>
        </p:spPr>
        <p:txBody>
          <a:bodyPr vert="horz" wrap="square" lIns="0" tIns="9277" rIns="0" bIns="0" rtlCol="0">
            <a:spAutoFit/>
          </a:bodyPr>
          <a:lstStyle/>
          <a:p>
            <a:pPr marL="13248" marR="5301">
              <a:lnSpc>
                <a:spcPct val="104200"/>
              </a:lnSpc>
              <a:spcBef>
                <a:spcPts val="73"/>
              </a:spcBef>
            </a:pPr>
            <a:r>
              <a:rPr lang="de-DE" sz="1000" dirty="0"/>
              <a:t>Geben Sie Ihre Aktionskonditionen hier ein!</a:t>
            </a:r>
            <a:r>
              <a:rPr lang="hu-HU" sz="1000" dirty="0"/>
              <a:t>!</a:t>
            </a:r>
          </a:p>
          <a:p>
            <a:pPr marL="184699" marR="5301" indent="-171450">
              <a:lnSpc>
                <a:spcPct val="104200"/>
              </a:lnSpc>
              <a:spcBef>
                <a:spcPts val="73"/>
              </a:spcBef>
              <a:buFont typeface="Arial" panose="020B0604020202020204" pitchFamily="34" charset="0"/>
              <a:buChar char="•"/>
            </a:pPr>
            <a:r>
              <a:rPr lang="hu-HU" sz="1000" dirty="0">
                <a:latin typeface="Open Sans"/>
                <a:cs typeface="Open Sans"/>
              </a:rPr>
              <a:t>.......</a:t>
            </a:r>
          </a:p>
          <a:p>
            <a:pPr marL="184699" marR="5301" indent="-171450">
              <a:lnSpc>
                <a:spcPct val="104200"/>
              </a:lnSpc>
              <a:spcBef>
                <a:spcPts val="73"/>
              </a:spcBef>
              <a:buFont typeface="Arial" panose="020B0604020202020204" pitchFamily="34" charset="0"/>
              <a:buChar char="•"/>
            </a:pPr>
            <a:r>
              <a:rPr lang="hu-HU" sz="1000" dirty="0">
                <a:latin typeface="Open Sans"/>
                <a:cs typeface="Open Sans"/>
              </a:rPr>
              <a:t>.......</a:t>
            </a:r>
          </a:p>
          <a:p>
            <a:pPr marL="184699" marR="5301" indent="-171450">
              <a:lnSpc>
                <a:spcPct val="104200"/>
              </a:lnSpc>
              <a:spcBef>
                <a:spcPts val="73"/>
              </a:spcBef>
              <a:buFont typeface="Arial" panose="020B0604020202020204" pitchFamily="34" charset="0"/>
              <a:buChar char="•"/>
            </a:pPr>
            <a:r>
              <a:rPr lang="hu-HU" sz="1000" dirty="0">
                <a:latin typeface="Open Sans"/>
                <a:cs typeface="Open Sans"/>
              </a:rPr>
              <a:t>.......</a:t>
            </a:r>
          </a:p>
          <a:p>
            <a:pPr marL="184699" marR="5301" indent="-171450">
              <a:lnSpc>
                <a:spcPct val="104200"/>
              </a:lnSpc>
              <a:spcBef>
                <a:spcPts val="73"/>
              </a:spcBef>
              <a:buFont typeface="Arial" panose="020B0604020202020204" pitchFamily="34" charset="0"/>
              <a:buChar char="•"/>
            </a:pPr>
            <a:r>
              <a:rPr lang="hu-HU" sz="1000" dirty="0">
                <a:latin typeface="Open Sans"/>
                <a:cs typeface="Open Sans"/>
              </a:rPr>
              <a:t>.......</a:t>
            </a:r>
          </a:p>
        </p:txBody>
      </p:sp>
      <p:sp>
        <p:nvSpPr>
          <p:cNvPr id="60" name="object 2">
            <a:extLst>
              <a:ext uri="{FF2B5EF4-FFF2-40B4-BE49-F238E27FC236}">
                <a16:creationId xmlns:a16="http://schemas.microsoft.com/office/drawing/2014/main" id="{46FD1680-2A2F-4296-BAD6-BE20A90D6B58}"/>
              </a:ext>
            </a:extLst>
          </p:cNvPr>
          <p:cNvSpPr txBox="1"/>
          <p:nvPr/>
        </p:nvSpPr>
        <p:spPr>
          <a:xfrm>
            <a:off x="0" y="13013328"/>
            <a:ext cx="5614316" cy="135935"/>
          </a:xfrm>
          <a:prstGeom prst="rect">
            <a:avLst/>
          </a:prstGeom>
        </p:spPr>
        <p:txBody>
          <a:bodyPr vert="horz" wrap="square" lIns="0" tIns="12700"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9" algn="ctr">
              <a:spcBef>
                <a:spcPts val="101"/>
              </a:spcBef>
            </a:pPr>
            <a:r>
              <a:rPr lang="hu-HU" sz="800" dirty="0">
                <a:cs typeface="Open Sans"/>
                <a:hlinkClick r:id="rId3"/>
              </a:rPr>
              <a:t>www.WriteYourWebsiteHere.com</a:t>
            </a:r>
            <a:r>
              <a:rPr lang="hu-HU" sz="800" dirty="0">
                <a:cs typeface="Open Sans"/>
              </a:rPr>
              <a:t> </a:t>
            </a:r>
          </a:p>
        </p:txBody>
      </p:sp>
      <p:pic>
        <p:nvPicPr>
          <p:cNvPr id="23" name="Kép 22">
            <a:extLst>
              <a:ext uri="{FF2B5EF4-FFF2-40B4-BE49-F238E27FC236}">
                <a16:creationId xmlns:a16="http://schemas.microsoft.com/office/drawing/2014/main" id="{2326E79A-D687-490F-9DE2-D5ADE2C6A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95" y="8378785"/>
            <a:ext cx="135558" cy="135550"/>
          </a:xfrm>
          <a:prstGeom prst="rect">
            <a:avLst/>
          </a:prstGeom>
        </p:spPr>
      </p:pic>
      <p:pic>
        <p:nvPicPr>
          <p:cNvPr id="102" name="Kép 101">
            <a:extLst>
              <a:ext uri="{FF2B5EF4-FFF2-40B4-BE49-F238E27FC236}">
                <a16:creationId xmlns:a16="http://schemas.microsoft.com/office/drawing/2014/main" id="{E9C6A8D4-239D-4F28-9766-93AAF5C1E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95" y="8218282"/>
            <a:ext cx="135559" cy="135567"/>
          </a:xfrm>
          <a:prstGeom prst="rect">
            <a:avLst/>
          </a:prstGeom>
        </p:spPr>
      </p:pic>
      <p:pic>
        <p:nvPicPr>
          <p:cNvPr id="97" name="Kép 96">
            <a:extLst>
              <a:ext uri="{FF2B5EF4-FFF2-40B4-BE49-F238E27FC236}">
                <a16:creationId xmlns:a16="http://schemas.microsoft.com/office/drawing/2014/main" id="{96CFC4EB-9C43-4E59-8A35-81C0DD78F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6971" y="10654524"/>
            <a:ext cx="135558" cy="135550"/>
          </a:xfrm>
          <a:prstGeom prst="rect">
            <a:avLst/>
          </a:prstGeom>
          <a:effectLst>
            <a:softEdge rad="0"/>
          </a:effectLst>
        </p:spPr>
      </p:pic>
      <p:pic>
        <p:nvPicPr>
          <p:cNvPr id="99" name="Kép 98">
            <a:extLst>
              <a:ext uri="{FF2B5EF4-FFF2-40B4-BE49-F238E27FC236}">
                <a16:creationId xmlns:a16="http://schemas.microsoft.com/office/drawing/2014/main" id="{AD178837-90E6-4E54-9457-617506F8D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6971" y="10490431"/>
            <a:ext cx="135558" cy="135550"/>
          </a:xfrm>
          <a:prstGeom prst="rect">
            <a:avLst/>
          </a:prstGeom>
        </p:spPr>
      </p:pic>
      <p:pic>
        <p:nvPicPr>
          <p:cNvPr id="105" name="Kép 104">
            <a:extLst>
              <a:ext uri="{FF2B5EF4-FFF2-40B4-BE49-F238E27FC236}">
                <a16:creationId xmlns:a16="http://schemas.microsoft.com/office/drawing/2014/main" id="{39ED8867-5B5A-4358-8362-926B07AA70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6971" y="9998101"/>
            <a:ext cx="135559" cy="135567"/>
          </a:xfrm>
          <a:prstGeom prst="rect">
            <a:avLst/>
          </a:prstGeom>
        </p:spPr>
      </p:pic>
      <p:pic>
        <p:nvPicPr>
          <p:cNvPr id="106" name="Kép 105">
            <a:extLst>
              <a:ext uri="{FF2B5EF4-FFF2-40B4-BE49-F238E27FC236}">
                <a16:creationId xmlns:a16="http://schemas.microsoft.com/office/drawing/2014/main" id="{1F2E07ED-8249-4317-B0B2-6D671A300F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6971" y="9834000"/>
            <a:ext cx="135558" cy="135558"/>
          </a:xfrm>
          <a:prstGeom prst="rect">
            <a:avLst/>
          </a:prstGeom>
        </p:spPr>
      </p:pic>
      <p:pic>
        <p:nvPicPr>
          <p:cNvPr id="107" name="Kép 106">
            <a:extLst>
              <a:ext uri="{FF2B5EF4-FFF2-40B4-BE49-F238E27FC236}">
                <a16:creationId xmlns:a16="http://schemas.microsoft.com/office/drawing/2014/main" id="{3838AB34-15CC-4BE9-8EE9-54BDCCD542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6971" y="9669907"/>
            <a:ext cx="135558" cy="135550"/>
          </a:xfrm>
          <a:prstGeom prst="rect">
            <a:avLst/>
          </a:prstGeom>
        </p:spPr>
      </p:pic>
      <p:pic>
        <p:nvPicPr>
          <p:cNvPr id="108" name="Kép 107">
            <a:extLst>
              <a:ext uri="{FF2B5EF4-FFF2-40B4-BE49-F238E27FC236}">
                <a16:creationId xmlns:a16="http://schemas.microsoft.com/office/drawing/2014/main" id="{AB8383CE-B217-4224-A3F9-8FA2E3DF0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6971" y="10326321"/>
            <a:ext cx="135559" cy="135567"/>
          </a:xfrm>
          <a:prstGeom prst="rect">
            <a:avLst/>
          </a:prstGeom>
        </p:spPr>
      </p:pic>
      <p:pic>
        <p:nvPicPr>
          <p:cNvPr id="118" name="Kép 117">
            <a:extLst>
              <a:ext uri="{FF2B5EF4-FFF2-40B4-BE49-F238E27FC236}">
                <a16:creationId xmlns:a16="http://schemas.microsoft.com/office/drawing/2014/main" id="{A09B5601-E559-4874-8BF8-DFC895483A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6971" y="10162211"/>
            <a:ext cx="135559" cy="135567"/>
          </a:xfrm>
          <a:prstGeom prst="rect">
            <a:avLst/>
          </a:prstGeom>
        </p:spPr>
      </p:pic>
      <p:pic>
        <p:nvPicPr>
          <p:cNvPr id="70" name="Kép 69">
            <a:extLst>
              <a:ext uri="{FF2B5EF4-FFF2-40B4-BE49-F238E27FC236}">
                <a16:creationId xmlns:a16="http://schemas.microsoft.com/office/drawing/2014/main" id="{44B0E5E5-55C9-4915-8755-3C96156C72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495" y="8057779"/>
            <a:ext cx="135559" cy="135567"/>
          </a:xfrm>
          <a:prstGeom prst="rect">
            <a:avLst/>
          </a:prstGeom>
        </p:spPr>
      </p:pic>
      <p:pic>
        <p:nvPicPr>
          <p:cNvPr id="3" name="Kép 2" descr="A képen ülő, beltéri, ablak, computer látható&#10;&#10;Automatikusan generált leírás">
            <a:extLst>
              <a:ext uri="{FF2B5EF4-FFF2-40B4-BE49-F238E27FC236}">
                <a16:creationId xmlns:a16="http://schemas.microsoft.com/office/drawing/2014/main" id="{94E3F807-E291-49CA-AF31-EE052EFA82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2516" y="667465"/>
            <a:ext cx="5481794" cy="2768306"/>
          </a:xfrm>
          <a:prstGeom prst="rect">
            <a:avLst/>
          </a:prstGeom>
        </p:spPr>
      </p:pic>
      <p:sp>
        <p:nvSpPr>
          <p:cNvPr id="72" name="Téglalap 71">
            <a:extLst>
              <a:ext uri="{FF2B5EF4-FFF2-40B4-BE49-F238E27FC236}">
                <a16:creationId xmlns:a16="http://schemas.microsoft.com/office/drawing/2014/main" id="{C1B8FF9F-B78E-434F-A62E-6703C1179E46}"/>
              </a:ext>
            </a:extLst>
          </p:cNvPr>
          <p:cNvSpPr/>
          <p:nvPr/>
        </p:nvSpPr>
        <p:spPr>
          <a:xfrm>
            <a:off x="132514" y="848380"/>
            <a:ext cx="2747212" cy="682668"/>
          </a:xfrm>
          <a:prstGeom prst="rect">
            <a:avLst/>
          </a:prstGeom>
          <a:solidFill>
            <a:srgbClr val="529DA0">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39" name="Szövegdoboz 38">
            <a:extLst>
              <a:ext uri="{FF2B5EF4-FFF2-40B4-BE49-F238E27FC236}">
                <a16:creationId xmlns:a16="http://schemas.microsoft.com/office/drawing/2014/main" id="{4D8B7DE8-ADC5-4D0E-8406-89473FED5B94}"/>
              </a:ext>
            </a:extLst>
          </p:cNvPr>
          <p:cNvSpPr txBox="1"/>
          <p:nvPr/>
        </p:nvSpPr>
        <p:spPr>
          <a:xfrm>
            <a:off x="334970" y="900997"/>
            <a:ext cx="3065179" cy="553998"/>
          </a:xfrm>
          <a:prstGeom prst="rect">
            <a:avLst/>
          </a:prstGeom>
          <a:noFill/>
        </p:spPr>
        <p:txBody>
          <a:bodyPr wrap="square" rtlCol="0">
            <a:spAutoFit/>
          </a:bodyPr>
          <a:lstStyle/>
          <a:p>
            <a:r>
              <a:rPr lang="hu-HU" sz="3000" b="1" dirty="0">
                <a:solidFill>
                  <a:schemeClr val="bg1"/>
                </a:solidFill>
              </a:rPr>
              <a:t>HOME OFFICE</a:t>
            </a:r>
          </a:p>
        </p:txBody>
      </p:sp>
      <p:sp>
        <p:nvSpPr>
          <p:cNvPr id="73" name="object 53">
            <a:extLst>
              <a:ext uri="{FF2B5EF4-FFF2-40B4-BE49-F238E27FC236}">
                <a16:creationId xmlns:a16="http://schemas.microsoft.com/office/drawing/2014/main" id="{C02415ED-3420-4CF5-B09E-9CF081D9A444}"/>
              </a:ext>
            </a:extLst>
          </p:cNvPr>
          <p:cNvSpPr txBox="1"/>
          <p:nvPr/>
        </p:nvSpPr>
        <p:spPr>
          <a:xfrm>
            <a:off x="211495" y="10846764"/>
            <a:ext cx="1652295" cy="875182"/>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FARGESIA </a:t>
            </a:r>
            <a:r>
              <a:rPr lang="hu-HU" sz="1400" dirty="0">
                <a:ea typeface="Open Sans" panose="020B0606030504020204" pitchFamily="34" charset="0"/>
                <a:cs typeface="Open Sans" panose="020B0606030504020204" pitchFamily="34" charset="0"/>
              </a:rPr>
              <a:t>AP718375</a:t>
            </a:r>
          </a:p>
          <a:p>
            <a:pPr marL="13251" marR="5301">
              <a:lnSpc>
                <a:spcPct val="104200"/>
              </a:lnSpc>
              <a:spcBef>
                <a:spcPts val="73"/>
              </a:spcBef>
            </a:pPr>
            <a:r>
              <a:rPr lang="de-DE" sz="800" dirty="0">
                <a:ea typeface="Open Sans" panose="020B0606030504020204" pitchFamily="34" charset="0"/>
                <a:cs typeface="Open Sans" panose="020B0606030504020204" pitchFamily="34" charset="0"/>
              </a:rPr>
              <a:t>Handyhalter aus Bambus-Sperrholz. Die Lieferung erfolgt flach.</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5" name="object 53">
            <a:extLst>
              <a:ext uri="{FF2B5EF4-FFF2-40B4-BE49-F238E27FC236}">
                <a16:creationId xmlns:a16="http://schemas.microsoft.com/office/drawing/2014/main" id="{D6627DBD-4A2E-41FC-A4D7-57A432FAA330}"/>
              </a:ext>
            </a:extLst>
          </p:cNvPr>
          <p:cNvSpPr txBox="1"/>
          <p:nvPr/>
        </p:nvSpPr>
        <p:spPr>
          <a:xfrm>
            <a:off x="211495" y="6038865"/>
            <a:ext cx="1652295" cy="1515421"/>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SHAPECAM </a:t>
            </a:r>
            <a:r>
              <a:rPr lang="hu-HU" sz="1400" dirty="0">
                <a:ea typeface="Open Sans" panose="020B0606030504020204" pitchFamily="34" charset="0"/>
                <a:cs typeface="Open Sans" panose="020B0606030504020204" pitchFamily="34" charset="0"/>
              </a:rPr>
              <a:t>AP718377</a:t>
            </a:r>
          </a:p>
          <a:p>
            <a:pPr marL="13251" marR="5301">
              <a:lnSpc>
                <a:spcPct val="104200"/>
              </a:lnSpc>
              <a:spcBef>
                <a:spcPts val="73"/>
              </a:spcBef>
            </a:pPr>
            <a:r>
              <a:rPr lang="de-DE" sz="800" dirty="0" err="1">
                <a:ea typeface="Open Sans" panose="020B0606030504020204" pitchFamily="34" charset="0"/>
                <a:cs typeface="Open Sans" panose="020B0606030504020204" pitchFamily="34" charset="0"/>
              </a:rPr>
              <a:t>Webcamblocker</a:t>
            </a:r>
            <a:r>
              <a:rPr lang="de-DE" sz="800" dirty="0">
                <a:ea typeface="Open Sans" panose="020B0606030504020204" pitchFamily="34" charset="0"/>
                <a:cs typeface="Open Sans" panose="020B0606030504020204" pitchFamily="34" charset="0"/>
              </a:rPr>
              <a:t> aus Kunststoff mit </a:t>
            </a:r>
            <a:r>
              <a:rPr lang="de-DE" sz="800" dirty="0" err="1">
                <a:ea typeface="Open Sans" panose="020B0606030504020204" pitchFamily="34" charset="0"/>
                <a:cs typeface="Open Sans" panose="020B0606030504020204" pitchFamily="34" charset="0"/>
              </a:rPr>
              <a:t>Verdeckteil</a:t>
            </a:r>
            <a:r>
              <a:rPr lang="de-DE" sz="800" dirty="0">
                <a:ea typeface="Open Sans" panose="020B0606030504020204" pitchFamily="34" charset="0"/>
                <a:cs typeface="Open Sans" panose="020B0606030504020204" pitchFamily="34" charset="0"/>
              </a:rPr>
              <a:t> in Sonderform mit vollfarbiger Bedruckung (max. Größe: 50</a:t>
            </a:r>
            <a:r>
              <a:rPr lang="hu-HU" sz="800" dirty="0">
                <a:ea typeface="Open Sans" panose="020B0606030504020204" pitchFamily="34" charset="0"/>
                <a:cs typeface="Open Sans" panose="020B0606030504020204" pitchFamily="34" charset="0"/>
              </a:rPr>
              <a:t>×</a:t>
            </a:r>
            <a:r>
              <a:rPr lang="de-DE" sz="800" dirty="0">
                <a:ea typeface="Open Sans" panose="020B0606030504020204" pitchFamily="34" charset="0"/>
                <a:cs typeface="Open Sans" panose="020B0606030504020204" pitchFamily="34" charset="0"/>
              </a:rPr>
              <a:t>25 mm), selbstklebender Rückseite und vollfarbig bedruckter Trägerkarte. Der Preis ist inkl. Digital- und UV-Druck. Mindestmenge: 100 </a:t>
            </a:r>
            <a:r>
              <a:rPr lang="de-DE" sz="800" dirty="0" err="1">
                <a:ea typeface="Open Sans" panose="020B0606030504020204" pitchFamily="34" charset="0"/>
                <a:cs typeface="Open Sans" panose="020B0606030504020204" pitchFamily="34" charset="0"/>
              </a:rPr>
              <a:t>Stk</a:t>
            </a:r>
            <a:r>
              <a:rPr lang="de-DE" sz="800" dirty="0">
                <a:ea typeface="Open Sans" panose="020B0606030504020204" pitchFamily="34" charset="0"/>
                <a:cs typeface="Open Sans" panose="020B0606030504020204" pitchFamily="34" charset="0"/>
              </a:rPr>
              <a:t>.</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7" name="object 53">
            <a:extLst>
              <a:ext uri="{FF2B5EF4-FFF2-40B4-BE49-F238E27FC236}">
                <a16:creationId xmlns:a16="http://schemas.microsoft.com/office/drawing/2014/main" id="{17EB7746-8539-47D1-BD8F-707A2213CFAF}"/>
              </a:ext>
            </a:extLst>
          </p:cNvPr>
          <p:cNvSpPr txBox="1"/>
          <p:nvPr/>
        </p:nvSpPr>
        <p:spPr>
          <a:xfrm>
            <a:off x="211495" y="8630495"/>
            <a:ext cx="1652295" cy="875182"/>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GULLIVER </a:t>
            </a:r>
            <a:r>
              <a:rPr lang="hu-HU" sz="1400" dirty="0">
                <a:ea typeface="Open Sans" panose="020B0606030504020204" pitchFamily="34" charset="0"/>
                <a:cs typeface="Open Sans" panose="020B0606030504020204" pitchFamily="34" charset="0"/>
              </a:rPr>
              <a:t>AP791047</a:t>
            </a:r>
          </a:p>
          <a:p>
            <a:pPr marL="13251" marR="5301">
              <a:lnSpc>
                <a:spcPct val="104200"/>
              </a:lnSpc>
              <a:spcBef>
                <a:spcPts val="73"/>
              </a:spcBef>
            </a:pPr>
            <a:r>
              <a:rPr lang="de-DE" sz="800" dirty="0">
                <a:ea typeface="Open Sans" panose="020B0606030504020204" pitchFamily="34" charset="0"/>
                <a:cs typeface="Open Sans" panose="020B0606030504020204" pitchFamily="34" charset="0"/>
              </a:rPr>
              <a:t>A5 Spiral-Notizbuch aus Recyclingpapier, 80 Seiten (liniert).</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8" name="object 53">
            <a:extLst>
              <a:ext uri="{FF2B5EF4-FFF2-40B4-BE49-F238E27FC236}">
                <a16:creationId xmlns:a16="http://schemas.microsoft.com/office/drawing/2014/main" id="{AEBFD60C-E7C0-458B-9151-CB8B0A5FD529}"/>
              </a:ext>
            </a:extLst>
          </p:cNvPr>
          <p:cNvSpPr txBox="1"/>
          <p:nvPr/>
        </p:nvSpPr>
        <p:spPr>
          <a:xfrm>
            <a:off x="2096971" y="8630495"/>
            <a:ext cx="1652295" cy="1003229"/>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FOREVER </a:t>
            </a:r>
            <a:r>
              <a:rPr lang="hu-HU" sz="1400" dirty="0">
                <a:ea typeface="Open Sans" panose="020B0606030504020204" pitchFamily="34" charset="0"/>
                <a:cs typeface="Open Sans" panose="020B0606030504020204" pitchFamily="34" charset="0"/>
              </a:rPr>
              <a:t>AP718644</a:t>
            </a:r>
          </a:p>
          <a:p>
            <a:pPr marL="13251" marR="5301">
              <a:lnSpc>
                <a:spcPct val="104200"/>
              </a:lnSpc>
              <a:spcBef>
                <a:spcPts val="73"/>
              </a:spcBef>
            </a:pPr>
            <a:r>
              <a:rPr lang="de-DE" sz="800" dirty="0">
                <a:ea typeface="Open Sans" panose="020B0606030504020204" pitchFamily="34" charset="0"/>
                <a:cs typeface="Open Sans" panose="020B0606030504020204" pitchFamily="34" charset="0"/>
              </a:rPr>
              <a:t>Ewiger Tischkalender aus Birken- und Walnusssperrholz. Die Lieferung erfolgt flach verpackt.</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9" name="object 53">
            <a:extLst>
              <a:ext uri="{FF2B5EF4-FFF2-40B4-BE49-F238E27FC236}">
                <a16:creationId xmlns:a16="http://schemas.microsoft.com/office/drawing/2014/main" id="{693D14CB-CB20-411C-A800-8BE45E67FEFB}"/>
              </a:ext>
            </a:extLst>
          </p:cNvPr>
          <p:cNvSpPr txBox="1"/>
          <p:nvPr/>
        </p:nvSpPr>
        <p:spPr>
          <a:xfrm>
            <a:off x="3982446" y="8630495"/>
            <a:ext cx="1652295" cy="1131278"/>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HESTIA </a:t>
            </a:r>
            <a:r>
              <a:rPr lang="hu-HU" sz="1400" dirty="0">
                <a:ea typeface="Open Sans" panose="020B0606030504020204" pitchFamily="34" charset="0"/>
                <a:cs typeface="Open Sans" panose="020B0606030504020204" pitchFamily="34" charset="0"/>
              </a:rPr>
              <a:t>AP803415-01</a:t>
            </a:r>
          </a:p>
          <a:p>
            <a:pPr marL="13251" marR="5301">
              <a:lnSpc>
                <a:spcPct val="104200"/>
              </a:lnSpc>
              <a:spcBef>
                <a:spcPts val="73"/>
              </a:spcBef>
            </a:pPr>
            <a:r>
              <a:rPr lang="de-DE" sz="800" dirty="0">
                <a:ea typeface="Open Sans" panose="020B0606030504020204" pitchFamily="34" charset="0"/>
                <a:cs typeface="Open Sans" panose="020B0606030504020204" pitchFamily="34" charset="0"/>
              </a:rPr>
              <a:t>Hochwertige Porzellantasse in weißer Farbe mit einem Untersetzer aus Bambus. Füllmenge: 320 ml. Verpackt in einer Geschenkbox.</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80" name="object 53">
            <a:extLst>
              <a:ext uri="{FF2B5EF4-FFF2-40B4-BE49-F238E27FC236}">
                <a16:creationId xmlns:a16="http://schemas.microsoft.com/office/drawing/2014/main" id="{CEAD7B7E-3DE6-4E71-9326-1ABBEFCC29DF}"/>
              </a:ext>
            </a:extLst>
          </p:cNvPr>
          <p:cNvSpPr txBox="1"/>
          <p:nvPr/>
        </p:nvSpPr>
        <p:spPr>
          <a:xfrm>
            <a:off x="3982446" y="6038865"/>
            <a:ext cx="1652295" cy="1259325"/>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TREIKO </a:t>
            </a:r>
            <a:r>
              <a:rPr lang="hu-HU" sz="1400" dirty="0">
                <a:ea typeface="Open Sans" panose="020B0606030504020204" pitchFamily="34" charset="0"/>
                <a:cs typeface="Open Sans" panose="020B0606030504020204" pitchFamily="34" charset="0"/>
              </a:rPr>
              <a:t>AP721523-01</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Bluetooth-</a:t>
            </a:r>
            <a:r>
              <a:rPr lang="en-US" sz="800" dirty="0" err="1">
                <a:ea typeface="Open Sans" panose="020B0606030504020204" pitchFamily="34" charset="0"/>
                <a:cs typeface="Open Sans" panose="020B0606030504020204" pitchFamily="34" charset="0"/>
              </a:rPr>
              <a:t>Kopfhörer</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mit</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Bambus-Applikationen</a:t>
            </a:r>
            <a:r>
              <a:rPr lang="en-US" sz="800" dirty="0">
                <a:ea typeface="Open Sans" panose="020B0606030504020204" pitchFamily="34" charset="0"/>
                <a:cs typeface="Open Sans" panose="020B0606030504020204" pitchFamily="34" charset="0"/>
              </a:rPr>
              <a:t> und </a:t>
            </a:r>
            <a:r>
              <a:rPr lang="en-US" sz="800" dirty="0" err="1">
                <a:ea typeface="Open Sans" panose="020B0606030504020204" pitchFamily="34" charset="0"/>
                <a:cs typeface="Open Sans" panose="020B0606030504020204" pitchFamily="34" charset="0"/>
              </a:rPr>
              <a:t>integriertem</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Akku</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Mit</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Freisprech-Funktion</a:t>
            </a:r>
            <a:r>
              <a:rPr lang="en-US" sz="800" dirty="0">
                <a:ea typeface="Open Sans" panose="020B0606030504020204" pitchFamily="34" charset="0"/>
                <a:cs typeface="Open Sans" panose="020B0606030504020204" pitchFamily="34" charset="0"/>
              </a:rPr>
              <a:t> und Micro-SD-MP3-Wiedergabe-Funktion. </a:t>
            </a:r>
            <a:r>
              <a:rPr lang="en-US" sz="800" dirty="0" err="1">
                <a:ea typeface="Open Sans" panose="020B0606030504020204" pitchFamily="34" charset="0"/>
                <a:cs typeface="Open Sans" panose="020B0606030504020204" pitchFamily="34" charset="0"/>
              </a:rPr>
              <a:t>Inkl</a:t>
            </a:r>
            <a:r>
              <a:rPr lang="en-US" sz="800" dirty="0">
                <a:ea typeface="Open Sans" panose="020B0606030504020204" pitchFamily="34" charset="0"/>
                <a:cs typeface="Open Sans" panose="020B0606030504020204" pitchFamily="34" charset="0"/>
              </a:rPr>
              <a:t>. 3,5 mm Audio-</a:t>
            </a:r>
            <a:r>
              <a:rPr lang="en-US" sz="800" dirty="0" err="1">
                <a:ea typeface="Open Sans" panose="020B0606030504020204" pitchFamily="34" charset="0"/>
                <a:cs typeface="Open Sans" panose="020B0606030504020204" pitchFamily="34" charset="0"/>
              </a:rPr>
              <a:t>Stecker</a:t>
            </a:r>
            <a:r>
              <a:rPr lang="en-US" sz="800" dirty="0">
                <a:ea typeface="Open Sans" panose="020B0606030504020204" pitchFamily="34" charset="0"/>
                <a:cs typeface="Open Sans" panose="020B0606030504020204" pitchFamily="34" charset="0"/>
              </a:rPr>
              <a:t> und USB-</a:t>
            </a:r>
            <a:r>
              <a:rPr lang="en-US" sz="800" dirty="0" err="1">
                <a:ea typeface="Open Sans" panose="020B0606030504020204" pitchFamily="34" charset="0"/>
                <a:cs typeface="Open Sans" panose="020B0606030504020204" pitchFamily="34" charset="0"/>
              </a:rPr>
              <a:t>Ladekabel</a:t>
            </a:r>
            <a:r>
              <a:rPr lang="en-US" sz="800" dirty="0">
                <a:ea typeface="Open Sans" panose="020B0606030504020204" pitchFamily="34" charset="0"/>
                <a:cs typeface="Open Sans" panose="020B0606030504020204" pitchFamily="34" charset="0"/>
              </a:rPr>
              <a:t>.</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86" name="object 53">
            <a:extLst>
              <a:ext uri="{FF2B5EF4-FFF2-40B4-BE49-F238E27FC236}">
                <a16:creationId xmlns:a16="http://schemas.microsoft.com/office/drawing/2014/main" id="{4B7A892E-B81F-4AA8-8AE4-3612505E5A62}"/>
              </a:ext>
            </a:extLst>
          </p:cNvPr>
          <p:cNvSpPr txBox="1"/>
          <p:nvPr/>
        </p:nvSpPr>
        <p:spPr>
          <a:xfrm>
            <a:off x="2096971" y="10846764"/>
            <a:ext cx="1652295" cy="1003229"/>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COLDERY </a:t>
            </a:r>
            <a:r>
              <a:rPr lang="hu-HU" sz="1400" dirty="0">
                <a:ea typeface="Open Sans" panose="020B0606030504020204" pitchFamily="34" charset="0"/>
                <a:cs typeface="Open Sans" panose="020B0606030504020204" pitchFamily="34" charset="0"/>
              </a:rPr>
              <a:t>AP810441</a:t>
            </a:r>
          </a:p>
          <a:p>
            <a:pPr marL="13251" marR="5301">
              <a:lnSpc>
                <a:spcPct val="104200"/>
              </a:lnSpc>
              <a:spcBef>
                <a:spcPts val="73"/>
              </a:spcBef>
            </a:pPr>
            <a:r>
              <a:rPr lang="de-DE" sz="800" dirty="0">
                <a:ea typeface="Open Sans" panose="020B0606030504020204" pitchFamily="34" charset="0"/>
                <a:cs typeface="Open Sans" panose="020B0606030504020204" pitchFamily="34" charset="0"/>
              </a:rPr>
              <a:t>Bambus-Kugelschreiber mit farbigen </a:t>
            </a:r>
            <a:r>
              <a:rPr lang="de-DE" sz="800" dirty="0" err="1">
                <a:ea typeface="Open Sans" panose="020B0606030504020204" pitchFamily="34" charset="0"/>
                <a:cs typeface="Open Sans" panose="020B0606030504020204" pitchFamily="34" charset="0"/>
              </a:rPr>
              <a:t>Kunstoffelementen</a:t>
            </a:r>
            <a:r>
              <a:rPr lang="de-DE" sz="800" dirty="0">
                <a:ea typeface="Open Sans" panose="020B0606030504020204" pitchFamily="34" charset="0"/>
                <a:cs typeface="Open Sans" panose="020B0606030504020204" pitchFamily="34" charset="0"/>
              </a:rPr>
              <a:t> und Metallclip. Mit blau schreibender Mine.</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91" name="object 53">
            <a:extLst>
              <a:ext uri="{FF2B5EF4-FFF2-40B4-BE49-F238E27FC236}">
                <a16:creationId xmlns:a16="http://schemas.microsoft.com/office/drawing/2014/main" id="{73D41CF3-D114-4994-B23C-0E4C1AE57BDD}"/>
              </a:ext>
            </a:extLst>
          </p:cNvPr>
          <p:cNvSpPr txBox="1"/>
          <p:nvPr/>
        </p:nvSpPr>
        <p:spPr>
          <a:xfrm>
            <a:off x="2096971" y="6038865"/>
            <a:ext cx="1652295" cy="1259325"/>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SUBOMAT </a:t>
            </a:r>
            <a:r>
              <a:rPr lang="hu-HU" sz="1400" dirty="0">
                <a:ea typeface="Open Sans" panose="020B0606030504020204" pitchFamily="34" charset="0"/>
                <a:cs typeface="Open Sans" panose="020B0606030504020204" pitchFamily="34" charset="0"/>
              </a:rPr>
              <a:t>AP812410</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Mousepad </a:t>
            </a:r>
            <a:r>
              <a:rPr lang="en-US" sz="800" dirty="0" err="1">
                <a:ea typeface="Open Sans" panose="020B0606030504020204" pitchFamily="34" charset="0"/>
                <a:cs typeface="Open Sans" panose="020B0606030504020204" pitchFamily="34" charset="0"/>
              </a:rPr>
              <a:t>mit</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Sublimationsdruck</a:t>
            </a:r>
            <a:r>
              <a:rPr lang="en-US" sz="800" dirty="0">
                <a:ea typeface="Open Sans" panose="020B0606030504020204" pitchFamily="34" charset="0"/>
                <a:cs typeface="Open Sans" panose="020B0606030504020204" pitchFamily="34" charset="0"/>
              </a:rPr>
              <a:t> auf </a:t>
            </a:r>
            <a:r>
              <a:rPr lang="en-US" sz="800" dirty="0" err="1">
                <a:ea typeface="Open Sans" panose="020B0606030504020204" pitchFamily="34" charset="0"/>
                <a:cs typeface="Open Sans" panose="020B0606030504020204" pitchFamily="34" charset="0"/>
              </a:rPr>
              <a:t>einer</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Seite</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Preis</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inkl</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Sublimationsdruck</a:t>
            </a:r>
            <a:r>
              <a:rPr lang="en-US" sz="800" dirty="0">
                <a:ea typeface="Open Sans" panose="020B0606030504020204" pitchFamily="34" charset="0"/>
                <a:cs typeface="Open Sans" panose="020B0606030504020204" pitchFamily="34" charset="0"/>
              </a:rPr>
              <a:t>. Material: Gummi und Polyester. </a:t>
            </a:r>
            <a:r>
              <a:rPr lang="en-US" sz="800" dirty="0" err="1">
                <a:ea typeface="Open Sans" panose="020B0606030504020204" pitchFamily="34" charset="0"/>
                <a:cs typeface="Open Sans" panose="020B0606030504020204" pitchFamily="34" charset="0"/>
              </a:rPr>
              <a:t>Mindestbestellmenge</a:t>
            </a:r>
            <a:r>
              <a:rPr lang="en-US" sz="800" dirty="0">
                <a:ea typeface="Open Sans" panose="020B0606030504020204" pitchFamily="34" charset="0"/>
                <a:cs typeface="Open Sans" panose="020B0606030504020204" pitchFamily="34" charset="0"/>
              </a:rPr>
              <a:t>: 50 Stk.</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pic>
        <p:nvPicPr>
          <p:cNvPr id="5" name="Kép 4">
            <a:extLst>
              <a:ext uri="{FF2B5EF4-FFF2-40B4-BE49-F238E27FC236}">
                <a16:creationId xmlns:a16="http://schemas.microsoft.com/office/drawing/2014/main" id="{0144DA95-D6E6-4F1C-B1DA-B0B611B903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495" y="7892284"/>
            <a:ext cx="136953" cy="136800"/>
          </a:xfrm>
          <a:prstGeom prst="rect">
            <a:avLst/>
          </a:prstGeom>
        </p:spPr>
      </p:pic>
      <p:pic>
        <p:nvPicPr>
          <p:cNvPr id="7" name="Kép 6">
            <a:extLst>
              <a:ext uri="{FF2B5EF4-FFF2-40B4-BE49-F238E27FC236}">
                <a16:creationId xmlns:a16="http://schemas.microsoft.com/office/drawing/2014/main" id="{FA73F2E5-2928-4B91-BE5A-A27A0C05AB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941" y="7544436"/>
            <a:ext cx="816287" cy="1096914"/>
          </a:xfrm>
          <a:prstGeom prst="rect">
            <a:avLst/>
          </a:prstGeom>
        </p:spPr>
      </p:pic>
      <p:pic>
        <p:nvPicPr>
          <p:cNvPr id="13" name="Kép 12" descr="A képen csésze, kávé, asztal, beltéri látható&#10;&#10;Automatikusan generált leírás">
            <a:extLst>
              <a:ext uri="{FF2B5EF4-FFF2-40B4-BE49-F238E27FC236}">
                <a16:creationId xmlns:a16="http://schemas.microsoft.com/office/drawing/2014/main" id="{D2F4FC02-B9DB-438D-8A55-3CBB82959A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26514" y="7445648"/>
            <a:ext cx="1409072" cy="1167181"/>
          </a:xfrm>
          <a:prstGeom prst="rect">
            <a:avLst/>
          </a:prstGeom>
        </p:spPr>
      </p:pic>
      <p:pic>
        <p:nvPicPr>
          <p:cNvPr id="15" name="Kép 14" descr="A képen beltéri, ülő, fából készült, sötét látható&#10;&#10;Automatikusan generált leírás">
            <a:extLst>
              <a:ext uri="{FF2B5EF4-FFF2-40B4-BE49-F238E27FC236}">
                <a16:creationId xmlns:a16="http://schemas.microsoft.com/office/drawing/2014/main" id="{EDCF8D00-7F9B-4247-A0C8-FB8E5DB0D8D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700000">
            <a:off x="2747804" y="9481400"/>
            <a:ext cx="300546" cy="1478096"/>
          </a:xfrm>
          <a:prstGeom prst="rect">
            <a:avLst/>
          </a:prstGeom>
        </p:spPr>
      </p:pic>
      <p:pic>
        <p:nvPicPr>
          <p:cNvPr id="18" name="Kép 17" descr="A képen leállítás, számítógép, aláírás látható&#10;&#10;Automatikusan generált leírás">
            <a:extLst>
              <a:ext uri="{FF2B5EF4-FFF2-40B4-BE49-F238E27FC236}">
                <a16:creationId xmlns:a16="http://schemas.microsoft.com/office/drawing/2014/main" id="{C99DBE7D-BB92-43B8-8CD5-5C00F4C8D76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85823" y="5538585"/>
            <a:ext cx="605126" cy="403418"/>
          </a:xfrm>
          <a:prstGeom prst="rect">
            <a:avLst/>
          </a:prstGeom>
        </p:spPr>
      </p:pic>
      <p:pic>
        <p:nvPicPr>
          <p:cNvPr id="20" name="Kép 19" descr="A képen ülő, asztal látható&#10;&#10;Automatikusan generált leírás">
            <a:extLst>
              <a:ext uri="{FF2B5EF4-FFF2-40B4-BE49-F238E27FC236}">
                <a16:creationId xmlns:a16="http://schemas.microsoft.com/office/drawing/2014/main" id="{A126A8B3-EE04-4979-B145-5D6CF0B1E1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08459" y="4799968"/>
            <a:ext cx="1431890" cy="1215914"/>
          </a:xfrm>
          <a:prstGeom prst="rect">
            <a:avLst/>
          </a:prstGeom>
        </p:spPr>
      </p:pic>
      <p:pic>
        <p:nvPicPr>
          <p:cNvPr id="22" name="Kép 21" descr="A képen számítógép látható&#10;&#10;Automatikusan generált leírás">
            <a:extLst>
              <a:ext uri="{FF2B5EF4-FFF2-40B4-BE49-F238E27FC236}">
                <a16:creationId xmlns:a16="http://schemas.microsoft.com/office/drawing/2014/main" id="{6776C63F-3501-404F-8C46-E01F920509E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1845" y="9463918"/>
            <a:ext cx="809807" cy="1398227"/>
          </a:xfrm>
          <a:prstGeom prst="rect">
            <a:avLst/>
          </a:prstGeom>
        </p:spPr>
      </p:pic>
      <p:pic>
        <p:nvPicPr>
          <p:cNvPr id="28" name="Kép 27" descr="A képen asztal, ülő, torta, csésze látható&#10;&#10;Automatikusan generált leírás">
            <a:extLst>
              <a:ext uri="{FF2B5EF4-FFF2-40B4-BE49-F238E27FC236}">
                <a16:creationId xmlns:a16="http://schemas.microsoft.com/office/drawing/2014/main" id="{36A594D7-19DF-4004-875D-4F7CAF03282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2004" y="4972653"/>
            <a:ext cx="1604999" cy="995099"/>
          </a:xfrm>
          <a:prstGeom prst="rect">
            <a:avLst/>
          </a:prstGeom>
        </p:spPr>
      </p:pic>
      <p:pic>
        <p:nvPicPr>
          <p:cNvPr id="30" name="Kép 29" descr="A képen telefon, számítógép, mobiltelefon, fából készült látható&#10;&#10;Automatikusan generált leírás">
            <a:extLst>
              <a:ext uri="{FF2B5EF4-FFF2-40B4-BE49-F238E27FC236}">
                <a16:creationId xmlns:a16="http://schemas.microsoft.com/office/drawing/2014/main" id="{EB1A1785-501E-48FC-A024-2E77FB5FFC2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52154" y="7438738"/>
            <a:ext cx="1445249" cy="1188717"/>
          </a:xfrm>
          <a:prstGeom prst="rect">
            <a:avLst/>
          </a:prstGeom>
        </p:spPr>
      </p:pic>
      <p:pic>
        <p:nvPicPr>
          <p:cNvPr id="34" name="Kép 33" descr="A képen fülhallgató, csésze, ülő, nyitás látható&#10;&#10;Automatikusan generált leírás">
            <a:extLst>
              <a:ext uri="{FF2B5EF4-FFF2-40B4-BE49-F238E27FC236}">
                <a16:creationId xmlns:a16="http://schemas.microsoft.com/office/drawing/2014/main" id="{BE44C92C-9117-4A22-ADAB-97E00D43C1B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86300" y="4751495"/>
            <a:ext cx="1194106" cy="1337933"/>
          </a:xfrm>
          <a:prstGeom prst="rect">
            <a:avLst/>
          </a:prstGeom>
        </p:spPr>
      </p:pic>
      <p:pic>
        <p:nvPicPr>
          <p:cNvPr id="37" name="Kép 36" descr="A képen ülő, asztal látható&#10;&#10;Automatikusan generált leírás">
            <a:extLst>
              <a:ext uri="{FF2B5EF4-FFF2-40B4-BE49-F238E27FC236}">
                <a16:creationId xmlns:a16="http://schemas.microsoft.com/office/drawing/2014/main" id="{CFE66584-B51A-481C-BC96-CCCF39C1B58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6200000">
            <a:off x="4082137" y="9370627"/>
            <a:ext cx="952870" cy="1874498"/>
          </a:xfrm>
          <a:prstGeom prst="rect">
            <a:avLst/>
          </a:prstGeom>
        </p:spPr>
      </p:pic>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TotalTime>
  <Words>276</Words>
  <Application>Microsoft Office PowerPoint</Application>
  <PresentationFormat>Egyéni</PresentationFormat>
  <Paragraphs>37</Paragraphs>
  <Slides>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vt:i4>
      </vt:variant>
    </vt:vector>
  </HeadingPairs>
  <TitlesOfParts>
    <vt:vector size="6" baseType="lpstr">
      <vt:lpstr>Arial</vt:lpstr>
      <vt:lpstr>Calibri</vt:lpstr>
      <vt:lpstr>Calibri Light</vt:lpstr>
      <vt:lpstr>Open Sans</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Guth Ildikó</cp:lastModifiedBy>
  <cp:revision>56</cp:revision>
  <dcterms:created xsi:type="dcterms:W3CDTF">2020-04-21T06:52:21Z</dcterms:created>
  <dcterms:modified xsi:type="dcterms:W3CDTF">2020-09-24T08:52:06Z</dcterms:modified>
  <cp:category/>
</cp:coreProperties>
</file>