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5759450" cy="15120938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EF"/>
    <a:srgbClr val="F8E4D0"/>
    <a:srgbClr val="DB2740"/>
    <a:srgbClr val="FD4D5F"/>
    <a:srgbClr val="D62841"/>
    <a:srgbClr val="F2E0C1"/>
    <a:srgbClr val="DB2D41"/>
    <a:srgbClr val="FEB133"/>
    <a:srgbClr val="F7D9C0"/>
    <a:srgbClr val="AE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4712" autoAdjust="0"/>
  </p:normalViewPr>
  <p:slideViewPr>
    <p:cSldViewPr snapToGrid="0">
      <p:cViewPr varScale="1">
        <p:scale>
          <a:sx n="50" d="100"/>
          <a:sy n="50" d="100"/>
        </p:scale>
        <p:origin x="40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474654"/>
            <a:ext cx="4895533" cy="526432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941994"/>
            <a:ext cx="4319588" cy="365072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8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05050"/>
            <a:ext cx="1241881" cy="12814296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05050"/>
            <a:ext cx="3653651" cy="1281429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3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3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769738"/>
            <a:ext cx="4967526" cy="6289889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0119132"/>
            <a:ext cx="4967526" cy="3307704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30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6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05053"/>
            <a:ext cx="4967526" cy="2922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706731"/>
            <a:ext cx="2436517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523343"/>
            <a:ext cx="2436517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706731"/>
            <a:ext cx="2448516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523343"/>
            <a:ext cx="2448516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3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10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50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177138"/>
            <a:ext cx="2915722" cy="1074566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37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177138"/>
            <a:ext cx="2915722" cy="1074566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2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05053"/>
            <a:ext cx="4967526" cy="292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025250"/>
            <a:ext cx="4967526" cy="959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4014873"/>
            <a:ext cx="1943814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4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églalap 65">
            <a:extLst>
              <a:ext uri="{FF2B5EF4-FFF2-40B4-BE49-F238E27FC236}">
                <a16:creationId xmlns:a16="http://schemas.microsoft.com/office/drawing/2014/main" id="{45C0CA21-E731-495C-A127-8193156D11CB}"/>
              </a:ext>
            </a:extLst>
          </p:cNvPr>
          <p:cNvSpPr/>
          <p:nvPr/>
        </p:nvSpPr>
        <p:spPr>
          <a:xfrm>
            <a:off x="129325" y="114245"/>
            <a:ext cx="5500800" cy="541447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878" dirty="0">
              <a:highlight>
                <a:srgbClr val="C0C0C0"/>
              </a:highlight>
            </a:endParaRP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A6998522-A590-42F2-8C5A-B686D79C90BD}"/>
              </a:ext>
            </a:extLst>
          </p:cNvPr>
          <p:cNvSpPr/>
          <p:nvPr/>
        </p:nvSpPr>
        <p:spPr>
          <a:xfrm>
            <a:off x="129325" y="4375013"/>
            <a:ext cx="5500800" cy="9461982"/>
          </a:xfrm>
          <a:prstGeom prst="rect">
            <a:avLst/>
          </a:prstGeom>
          <a:solidFill>
            <a:srgbClr val="FCF6E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06CA3223-2551-4F58-B749-B9D1C0D9B600}"/>
              </a:ext>
            </a:extLst>
          </p:cNvPr>
          <p:cNvSpPr/>
          <p:nvPr/>
        </p:nvSpPr>
        <p:spPr>
          <a:xfrm>
            <a:off x="129325" y="13718834"/>
            <a:ext cx="5500800" cy="112472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A4C2594F-BFFF-4751-A8A9-ACFBF3893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1" y="275291"/>
            <a:ext cx="1741336" cy="254170"/>
          </a:xfrm>
          <a:prstGeom prst="rect">
            <a:avLst/>
          </a:prstGeom>
        </p:spPr>
      </p:pic>
      <p:sp>
        <p:nvSpPr>
          <p:cNvPr id="68" name="Téglalap 67">
            <a:extLst>
              <a:ext uri="{FF2B5EF4-FFF2-40B4-BE49-F238E27FC236}">
                <a16:creationId xmlns:a16="http://schemas.microsoft.com/office/drawing/2014/main" id="{592AAB94-6F92-4666-A539-75048F1DDE5A}"/>
              </a:ext>
            </a:extLst>
          </p:cNvPr>
          <p:cNvSpPr/>
          <p:nvPr/>
        </p:nvSpPr>
        <p:spPr>
          <a:xfrm>
            <a:off x="129325" y="3474857"/>
            <a:ext cx="5500800" cy="101067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00">
              <a:solidFill>
                <a:srgbClr val="F8E4D0"/>
              </a:solidFill>
            </a:endParaRPr>
          </a:p>
          <a:p>
            <a:pPr algn="ctr"/>
            <a:r>
              <a:rPr lang="de-DE" sz="1300">
                <a:solidFill>
                  <a:srgbClr val="F8E4D0"/>
                </a:solidFill>
              </a:rPr>
              <a:t>Wenn </a:t>
            </a:r>
            <a:r>
              <a:rPr lang="de-DE" sz="1300" dirty="0">
                <a:solidFill>
                  <a:srgbClr val="F8E4D0"/>
                </a:solidFill>
              </a:rPr>
              <a:t>es zum Weihnachtsessen kommt, hat jeder seine eigene Tradition aber das Zusammensein ist das Besondere für uns </a:t>
            </a:r>
            <a:r>
              <a:rPr lang="de-DE" sz="1300">
                <a:solidFill>
                  <a:srgbClr val="F8E4D0"/>
                </a:solidFill>
              </a:rPr>
              <a:t>alle. Wähle </a:t>
            </a:r>
            <a:r>
              <a:rPr lang="de-DE" sz="1300" dirty="0">
                <a:solidFill>
                  <a:srgbClr val="F8E4D0"/>
                </a:solidFill>
              </a:rPr>
              <a:t>Produkte aus unsere Kollektion und verschenke einzigartige und individuelle Präsente, die auch bei den Weihnachtsvorbereitungen hilfreich sind.</a:t>
            </a:r>
          </a:p>
          <a:p>
            <a:pPr algn="ctr"/>
            <a:endParaRPr lang="de-DE" sz="1300" dirty="0">
              <a:solidFill>
                <a:srgbClr val="F8E4D0"/>
              </a:solidFill>
            </a:endParaRPr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7BB46C74-BCE5-4DCE-927D-A2AD24E3FED3}"/>
              </a:ext>
            </a:extLst>
          </p:cNvPr>
          <p:cNvSpPr txBox="1"/>
          <p:nvPr/>
        </p:nvSpPr>
        <p:spPr>
          <a:xfrm>
            <a:off x="2533478" y="320037"/>
            <a:ext cx="2897952" cy="136493"/>
          </a:xfrm>
          <a:prstGeom prst="rect">
            <a:avLst/>
          </a:prstGeom>
          <a:ln>
            <a:noFill/>
          </a:ln>
        </p:spPr>
        <p:txBody>
          <a:bodyPr vert="horz" wrap="square" lIns="0" tIns="13253" rIns="0" bIns="0" rtlCol="0">
            <a:spAutoFit/>
          </a:bodyPr>
          <a:lstStyle/>
          <a:p>
            <a:pPr marL="13249" algn="r">
              <a:spcBef>
                <a:spcPts val="105"/>
              </a:spcBef>
            </a:pPr>
            <a:r>
              <a:rPr lang="de-DE" sz="800" spc="-6" dirty="0">
                <a:solidFill>
                  <a:srgbClr val="F8E4D0"/>
                </a:solidFill>
                <a:cs typeface="OpenSans-Light"/>
              </a:rPr>
              <a:t>Geben Sie Ihre Kontaktdaten hier ein!</a:t>
            </a:r>
          </a:p>
        </p:txBody>
      </p:sp>
      <p:sp>
        <p:nvSpPr>
          <p:cNvPr id="71" name="object 53">
            <a:extLst>
              <a:ext uri="{FF2B5EF4-FFF2-40B4-BE49-F238E27FC236}">
                <a16:creationId xmlns:a16="http://schemas.microsoft.com/office/drawing/2014/main" id="{9FE95BA9-7256-4D42-A69C-C206A6508025}"/>
              </a:ext>
            </a:extLst>
          </p:cNvPr>
          <p:cNvSpPr txBox="1"/>
          <p:nvPr/>
        </p:nvSpPr>
        <p:spPr>
          <a:xfrm>
            <a:off x="218803" y="6135109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Julmiddag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>
                <a:ea typeface="Open Sans" panose="020B0606030504020204" pitchFamily="34" charset="0"/>
                <a:cs typeface="Open Sans" panose="020B0606030504020204" pitchFamily="34" charset="0"/>
              </a:rPr>
              <a:t>AP716448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800">
                <a:ea typeface="Open Sans" panose="020B0606030504020204" pitchFamily="34" charset="0"/>
                <a:cs typeface="Open Sans" panose="020B0606030504020204" pitchFamily="34" charset="0"/>
              </a:rPr>
              <a:t>4-teiliges 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Serviettenringset in Weihnachtsbaumform aus Bambussperrholz.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de-DE" sz="14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9DDF885B-9263-49EB-8F85-7507C3743A56}"/>
              </a:ext>
            </a:extLst>
          </p:cNvPr>
          <p:cNvSpPr txBox="1"/>
          <p:nvPr/>
        </p:nvSpPr>
        <p:spPr>
          <a:xfrm>
            <a:off x="309143" y="13797183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9" marR="5302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solidFill>
                  <a:srgbClr val="F8E4D0"/>
                </a:solidFill>
              </a:rPr>
              <a:t>Geben Sie Ihre Aktionskonditionen hier ein!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  <a:endParaRPr lang="de-DE" sz="1000" dirty="0">
              <a:solidFill>
                <a:srgbClr val="F8E4D0"/>
              </a:solidFill>
              <a:latin typeface="Open Sans"/>
              <a:cs typeface="Open Sans"/>
            </a:endParaRPr>
          </a:p>
        </p:txBody>
      </p:sp>
      <p:sp>
        <p:nvSpPr>
          <p:cNvPr id="76" name="object 2">
            <a:extLst>
              <a:ext uri="{FF2B5EF4-FFF2-40B4-BE49-F238E27FC236}">
                <a16:creationId xmlns:a16="http://schemas.microsoft.com/office/drawing/2014/main" id="{668BB21E-368F-49A5-A3E9-3FB0A43307C1}"/>
              </a:ext>
            </a:extLst>
          </p:cNvPr>
          <p:cNvSpPr txBox="1"/>
          <p:nvPr/>
        </p:nvSpPr>
        <p:spPr>
          <a:xfrm>
            <a:off x="72568" y="14859919"/>
            <a:ext cx="56143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lang="de-DE" sz="800">
                <a:cs typeface="Open Sans"/>
                <a:hlinkClick r:id="rId3"/>
              </a:rPr>
              <a:t>www.WriteYourWebsiteHere.com</a:t>
            </a:r>
            <a:r>
              <a:rPr lang="de-DE" sz="800">
                <a:cs typeface="Open Sans"/>
              </a:rPr>
              <a:t> </a:t>
            </a:r>
            <a:endParaRPr lang="de-DE" sz="800" dirty="0">
              <a:cs typeface="Open Sans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16F3CE4D-1339-40DA-819B-F6C34A83E151}"/>
              </a:ext>
            </a:extLst>
          </p:cNvPr>
          <p:cNvSpPr txBox="1"/>
          <p:nvPr/>
        </p:nvSpPr>
        <p:spPr>
          <a:xfrm>
            <a:off x="3816712" y="12167900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Abbamar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>
                <a:solidFill>
                  <a:srgbClr val="000000"/>
                </a:solidFill>
                <a:latin typeface="Calibri" panose="020F0502020204030204" pitchFamily="34" charset="0"/>
              </a:rPr>
              <a:t>AP800450 </a:t>
            </a:r>
            <a:endParaRPr lang="de-DE" sz="12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800">
                <a:ea typeface="Open Sans" panose="020B0606030504020204" pitchFamily="34" charset="0"/>
                <a:cs typeface="Open Sans" panose="020B0606030504020204" pitchFamily="34" charset="0"/>
              </a:rPr>
              <a:t>Rundes 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Schneidebrett aus Bambus mit 4-teiligem Käsemesser-Set aus Edelstahl.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de-DE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8188008E-9B7B-4DC1-BA42-265DDAB9013A}"/>
              </a:ext>
            </a:extLst>
          </p:cNvPr>
          <p:cNvSpPr txBox="1"/>
          <p:nvPr/>
        </p:nvSpPr>
        <p:spPr>
          <a:xfrm>
            <a:off x="3816712" y="6135109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Rober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>
                <a:ea typeface="Open Sans" panose="020B0606030504020204" pitchFamily="34" charset="0"/>
                <a:cs typeface="Open Sans" panose="020B0606030504020204" pitchFamily="34" charset="0"/>
              </a:rPr>
              <a:t>AP722041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800">
                <a:ea typeface="Open Sans" panose="020B0606030504020204" pitchFamily="34" charset="0"/>
                <a:cs typeface="Open Sans" panose="020B0606030504020204" pitchFamily="34" charset="0"/>
              </a:rPr>
              <a:t>Polyester-Denim-Schürze 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(240 g/m²) mit Fronttaschen und verstellbaren Trägern.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de-DE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object 53">
            <a:extLst>
              <a:ext uri="{FF2B5EF4-FFF2-40B4-BE49-F238E27FC236}">
                <a16:creationId xmlns:a16="http://schemas.microsoft.com/office/drawing/2014/main" id="{A7D190BE-B0FA-462F-A7C2-3313E2C7BCDF}"/>
              </a:ext>
            </a:extLst>
          </p:cNvPr>
          <p:cNvSpPr txBox="1"/>
          <p:nvPr/>
        </p:nvSpPr>
        <p:spPr>
          <a:xfrm>
            <a:off x="218803" y="9038774"/>
            <a:ext cx="1728000" cy="1159554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Carrigan</a:t>
            </a:r>
            <a:r>
              <a:rPr lang="de-DE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 dirty="0">
                <a:ea typeface="Open Sans" panose="020B0606030504020204" pitchFamily="34" charset="0"/>
                <a:cs typeface="Open Sans" panose="020B0606030504020204" pitchFamily="34" charset="0"/>
              </a:rPr>
              <a:t>AP722057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Notiztafel aus Holz mit Christbaumschmuck. Mit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Aufhängeschnur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 und Magnet auf der Rückseite. Inklusive einer Kreide.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de-DE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object 53">
            <a:extLst>
              <a:ext uri="{FF2B5EF4-FFF2-40B4-BE49-F238E27FC236}">
                <a16:creationId xmlns:a16="http://schemas.microsoft.com/office/drawing/2014/main" id="{6E918565-D261-4C20-88A4-71B780B967FA}"/>
              </a:ext>
            </a:extLst>
          </p:cNvPr>
          <p:cNvSpPr txBox="1"/>
          <p:nvPr/>
        </p:nvSpPr>
        <p:spPr>
          <a:xfrm>
            <a:off x="2011968" y="9038774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Perala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>
                <a:ea typeface="Open Sans" panose="020B0606030504020204" pitchFamily="34" charset="0"/>
                <a:cs typeface="Open Sans" panose="020B0606030504020204" pitchFamily="34" charset="0"/>
              </a:rPr>
              <a:t>AP803417-05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800">
                <a:ea typeface="Open Sans" panose="020B0606030504020204" pitchFamily="34" charset="0"/>
                <a:cs typeface="Open Sans" panose="020B0606030504020204" pitchFamily="34" charset="0"/>
              </a:rPr>
              <a:t>Porzellantasse 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mit Weihnachtsmotiv. Füllmenge: 325 ml. Einzeln in Geschenkbox.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de-DE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E3965B3D-5102-4AD7-B6BC-9AA2F75127CD}"/>
              </a:ext>
            </a:extLst>
          </p:cNvPr>
          <p:cNvSpPr txBox="1"/>
          <p:nvPr/>
        </p:nvSpPr>
        <p:spPr>
          <a:xfrm>
            <a:off x="3816712" y="9038774"/>
            <a:ext cx="1728000" cy="1289141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Planche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>
                <a:ea typeface="Open Sans" panose="020B0606030504020204" pitchFamily="34" charset="0"/>
                <a:cs typeface="Open Sans" panose="020B0606030504020204" pitchFamily="34" charset="0"/>
              </a:rPr>
              <a:t>AP800447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800">
                <a:ea typeface="Open Sans" panose="020B0606030504020204" pitchFamily="34" charset="0"/>
                <a:cs typeface="Open Sans" panose="020B0606030504020204" pitchFamily="34" charset="0"/>
              </a:rPr>
              <a:t>Lunchbox aus PLA-Kunststoff mit Besteckset (Gabel, Löffel und Messer) und Gummiband aus RPET-Polyester. Füllmenge: 1000 ml. Material: BPA-frei, 100 % biologisch abbaubar.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de-DE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7D3333F-F468-4843-8C85-9635870E6F8F}"/>
              </a:ext>
            </a:extLst>
          </p:cNvPr>
          <p:cNvSpPr txBox="1"/>
          <p:nvPr/>
        </p:nvSpPr>
        <p:spPr>
          <a:xfrm>
            <a:off x="138806" y="2179693"/>
            <a:ext cx="274092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b="1">
                <a:solidFill>
                  <a:srgbClr val="E72225"/>
                </a:solidFill>
              </a:rPr>
              <a:t>CHRISTMAS</a:t>
            </a:r>
            <a:r>
              <a:rPr lang="de-DE" sz="3200" b="1">
                <a:solidFill>
                  <a:srgbClr val="FF0000"/>
                </a:solidFill>
              </a:rPr>
              <a:t> </a:t>
            </a:r>
            <a:r>
              <a:rPr lang="de-DE" sz="3600" b="1">
                <a:solidFill>
                  <a:schemeClr val="accent6">
                    <a:lumMod val="50000"/>
                  </a:schemeClr>
                </a:solidFill>
              </a:rPr>
              <a:t>PACKAGING</a:t>
            </a:r>
            <a:endParaRPr lang="de-DE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563370F-299A-474E-99ED-1B476FB6C39D}"/>
              </a:ext>
            </a:extLst>
          </p:cNvPr>
          <p:cNvSpPr txBox="1"/>
          <p:nvPr/>
        </p:nvSpPr>
        <p:spPr>
          <a:xfrm>
            <a:off x="218803" y="12130705"/>
            <a:ext cx="1728000" cy="1415772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de-DE" sz="12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Tweeny</a:t>
            </a:r>
          </a:p>
          <a:p>
            <a:pPr algn="ctr"/>
            <a:r>
              <a:rPr lang="de-DE" sz="1200" b="0" i="0" u="none" strike="noStrike">
                <a:solidFill>
                  <a:srgbClr val="000000"/>
                </a:solidFill>
                <a:effectLst/>
              </a:rPr>
              <a:t>AP874018 </a:t>
            </a:r>
            <a:r>
              <a:rPr lang="de-DE" sz="1200">
                <a:effectLst/>
              </a:rPr>
              <a:t> </a:t>
            </a:r>
          </a:p>
          <a:p>
            <a:pPr algn="ctr"/>
            <a:r>
              <a:rPr lang="de-DE" sz="800" b="0" i="0" u="none" strike="noStrike">
                <a:solidFill>
                  <a:srgbClr val="000000"/>
                </a:solidFill>
                <a:effectLst/>
              </a:rPr>
              <a:t>2in1 </a:t>
            </a:r>
            <a:r>
              <a:rPr lang="de-DE" sz="800" b="0" i="0" u="none" strike="noStrike" dirty="0">
                <a:solidFill>
                  <a:srgbClr val="000000"/>
                </a:solidFill>
                <a:effectLst/>
              </a:rPr>
              <a:t>Isolierflasche, doppelwandig, aus Edelstahl mit Tragedeckel aus Kunststoff und integriertem Thermobecher, doppelwandig, am Flaschenboden. Füllmenge: 800 ml (Flasche 500 ml, Becher 300 ml).</a:t>
            </a:r>
          </a:p>
          <a:p>
            <a:pPr algn="ctr"/>
            <a:r>
              <a:rPr lang="de-DE" sz="14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de-DE" sz="14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369FB4A-42F4-4415-9709-72A3B131ADB8}"/>
              </a:ext>
            </a:extLst>
          </p:cNvPr>
          <p:cNvSpPr txBox="1"/>
          <p:nvPr/>
        </p:nvSpPr>
        <p:spPr>
          <a:xfrm>
            <a:off x="2011968" y="12130705"/>
            <a:ext cx="1728000" cy="1134290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de-DE" sz="1200" b="1" dirty="0" err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  <a:endParaRPr lang="de-DE" sz="12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e-DE" sz="1200" b="1" dirty="0">
                <a:solidFill>
                  <a:srgbClr val="C00000"/>
                </a:solidFill>
              </a:rPr>
              <a:t> </a:t>
            </a:r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AP722040  </a:t>
            </a:r>
          </a:p>
          <a:p>
            <a:pPr algn="ctr"/>
            <a:r>
              <a:rPr lang="de-DE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Einwandiger Reisebecher aus Borosilikatglas mit Griff aus natürlichem Kork und Trinkdeckel aus Kunststoff. Füllmenge: 300 ml.</a:t>
            </a:r>
          </a:p>
          <a:p>
            <a:pPr algn="ctr"/>
            <a:r>
              <a:rPr lang="de-DE" sz="14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 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C9D88065-4CF9-4176-A538-23369B872F4F}"/>
              </a:ext>
            </a:extLst>
          </p:cNvPr>
          <p:cNvSpPr txBox="1"/>
          <p:nvPr/>
        </p:nvSpPr>
        <p:spPr>
          <a:xfrm>
            <a:off x="2011968" y="6135109"/>
            <a:ext cx="1728000" cy="1274393"/>
          </a:xfrm>
          <a:prstGeom prst="rect">
            <a:avLst/>
          </a:prstGeom>
          <a:noFill/>
        </p:spPr>
        <p:txBody>
          <a:bodyPr wrap="square" lIns="0" tIns="10800" rIns="0" bIns="0" rtlCol="0" anchor="t">
            <a:spAutoFit/>
          </a:bodyPr>
          <a:lstStyle/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InoxCook</a:t>
            </a:r>
          </a:p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AP810465 </a:t>
            </a:r>
            <a:r>
              <a:rPr lang="de-DE" sz="1200"/>
              <a:t> 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Digitale </a:t>
            </a:r>
            <a:r>
              <a:rPr lang="de-DE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Küchenwaage aus Edelstahl mit hintergrundbeleuchtetem Display. Wiegt bis zu 5 kg in 1g-Stufen, Messeinheiten: g/</a:t>
            </a:r>
            <a:r>
              <a:rPr lang="de-DE" sz="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oz</a:t>
            </a:r>
            <a:r>
              <a:rPr lang="de-DE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Funktioniert mit 2x AAA-Batterien (exkl. Batterien).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de-DE" dirty="0"/>
          </a:p>
        </p:txBody>
      </p:sp>
      <p:pic>
        <p:nvPicPr>
          <p:cNvPr id="3" name="Kép 2" descr="A képen beltéri, díszített látható&#10;&#10;Automatikusan generált leírás">
            <a:extLst>
              <a:ext uri="{FF2B5EF4-FFF2-40B4-BE49-F238E27FC236}">
                <a16:creationId xmlns:a16="http://schemas.microsoft.com/office/drawing/2014/main" id="{B7EC0DBC-8AB1-44AE-A4AF-29A3CAB85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00" y="653130"/>
            <a:ext cx="5501423" cy="2902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6469C4E-5F56-49D9-8147-5F55A9080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1" y="4671059"/>
            <a:ext cx="1755865" cy="1584000"/>
          </a:xfrm>
          <a:prstGeom prst="rect">
            <a:avLst/>
          </a:prstGeom>
        </p:spPr>
      </p:pic>
      <p:pic>
        <p:nvPicPr>
          <p:cNvPr id="18" name="Kép 17" descr="A képen szeletelt látható&#10;&#10;Automatikusan generált leírás">
            <a:extLst>
              <a:ext uri="{FF2B5EF4-FFF2-40B4-BE49-F238E27FC236}">
                <a16:creationId xmlns:a16="http://schemas.microsoft.com/office/drawing/2014/main" id="{4057B464-CA04-4BD6-B7C4-DC7A4F6B2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885" y="10782768"/>
            <a:ext cx="1979655" cy="1230288"/>
          </a:xfrm>
          <a:prstGeom prst="rect">
            <a:avLst/>
          </a:prstGeom>
        </p:spPr>
      </p:pic>
      <p:pic>
        <p:nvPicPr>
          <p:cNvPr id="28" name="Kép 27" descr="A képen kék látható&#10;&#10;Automatikusan generált leírás">
            <a:extLst>
              <a:ext uri="{FF2B5EF4-FFF2-40B4-BE49-F238E27FC236}">
                <a16:creationId xmlns:a16="http://schemas.microsoft.com/office/drawing/2014/main" id="{25E5F977-BE6B-4E09-A37B-1B3EDA871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33" y="4542174"/>
            <a:ext cx="718959" cy="1584000"/>
          </a:xfrm>
          <a:prstGeom prst="rect">
            <a:avLst/>
          </a:prstGeom>
        </p:spPr>
      </p:pic>
      <p:pic>
        <p:nvPicPr>
          <p:cNvPr id="30" name="Kép 29" descr="A képen szöveg látható&#10;&#10;Automatikusan generált leírás">
            <a:extLst>
              <a:ext uri="{FF2B5EF4-FFF2-40B4-BE49-F238E27FC236}">
                <a16:creationId xmlns:a16="http://schemas.microsoft.com/office/drawing/2014/main" id="{BA6052DD-7E39-46C3-B23B-667ED0087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7" y="7244850"/>
            <a:ext cx="1487113" cy="1720975"/>
          </a:xfrm>
          <a:prstGeom prst="rect">
            <a:avLst/>
          </a:prstGeom>
        </p:spPr>
      </p:pic>
      <p:pic>
        <p:nvPicPr>
          <p:cNvPr id="32" name="Kép 31" descr="A képen csésze, kávé, bögre, edény látható&#10;&#10;Automatikusan generált leírás">
            <a:extLst>
              <a:ext uri="{FF2B5EF4-FFF2-40B4-BE49-F238E27FC236}">
                <a16:creationId xmlns:a16="http://schemas.microsoft.com/office/drawing/2014/main" id="{D4A96BAF-46A3-4285-A59D-022C88EE86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28" y="7485378"/>
            <a:ext cx="1477080" cy="1584000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201A5CC3-6564-43FD-8E15-E9DE72D9F4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42" y="7563265"/>
            <a:ext cx="2183940" cy="1584000"/>
          </a:xfrm>
          <a:prstGeom prst="rect">
            <a:avLst/>
          </a:prstGeom>
        </p:spPr>
      </p:pic>
      <p:sp>
        <p:nvSpPr>
          <p:cNvPr id="44" name="Folyamatábra: Feldolgozás 43">
            <a:extLst>
              <a:ext uri="{FF2B5EF4-FFF2-40B4-BE49-F238E27FC236}">
                <a16:creationId xmlns:a16="http://schemas.microsoft.com/office/drawing/2014/main" id="{AFB909CF-7D56-4CD3-8200-EE09E5601963}"/>
              </a:ext>
            </a:extLst>
          </p:cNvPr>
          <p:cNvSpPr/>
          <p:nvPr/>
        </p:nvSpPr>
        <p:spPr>
          <a:xfrm>
            <a:off x="128700" y="763222"/>
            <a:ext cx="2897721" cy="618208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9" name="Kép 38" descr="A képen csésze, kávé, beltéri, edények látható&#10;&#10;Automatikusan generált leírás">
            <a:extLst>
              <a:ext uri="{FF2B5EF4-FFF2-40B4-BE49-F238E27FC236}">
                <a16:creationId xmlns:a16="http://schemas.microsoft.com/office/drawing/2014/main" id="{DA4269AE-A69D-4472-8E3C-D6ED7ED55E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6" y="10147946"/>
            <a:ext cx="1373114" cy="2005332"/>
          </a:xfrm>
          <a:prstGeom prst="rect">
            <a:avLst/>
          </a:prstGeom>
        </p:spPr>
      </p:pic>
      <p:pic>
        <p:nvPicPr>
          <p:cNvPr id="41" name="Kép 40" descr="A képen edények látható&#10;&#10;Automatikusan generált leírás">
            <a:extLst>
              <a:ext uri="{FF2B5EF4-FFF2-40B4-BE49-F238E27FC236}">
                <a16:creationId xmlns:a16="http://schemas.microsoft.com/office/drawing/2014/main" id="{4CE84DB1-15F1-405C-86E8-DA7B3635D7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481" y="10496223"/>
            <a:ext cx="1190975" cy="1525335"/>
          </a:xfrm>
          <a:prstGeom prst="rect">
            <a:avLst/>
          </a:prstGeom>
        </p:spPr>
      </p:pic>
      <p:pic>
        <p:nvPicPr>
          <p:cNvPr id="43" name="Kép 42" descr="A képen szöveg, tartozék látható&#10;&#10;Automatikusan generált leírás">
            <a:extLst>
              <a:ext uri="{FF2B5EF4-FFF2-40B4-BE49-F238E27FC236}">
                <a16:creationId xmlns:a16="http://schemas.microsoft.com/office/drawing/2014/main" id="{F033CEA2-3104-449A-A490-92BB7BDA6A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720" y="4765242"/>
            <a:ext cx="2116497" cy="136986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AFFD63C-6865-4F93-867F-D3D71123A95C}"/>
              </a:ext>
            </a:extLst>
          </p:cNvPr>
          <p:cNvSpPr txBox="1"/>
          <p:nvPr/>
        </p:nvSpPr>
        <p:spPr>
          <a:xfrm>
            <a:off x="128700" y="903049"/>
            <a:ext cx="304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rgbClr val="DB2740"/>
                </a:solidFill>
              </a:rPr>
              <a:t>WEIHNACHTSVORBEREITUNGEN</a:t>
            </a:r>
            <a:endParaRPr lang="de-DE" sz="1600" b="1" dirty="0">
              <a:solidFill>
                <a:srgbClr val="DB27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281</Words>
  <Application>Microsoft Office PowerPoint</Application>
  <PresentationFormat>Egyéni</PresentationFormat>
  <Paragraphs>47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68</cp:revision>
  <cp:lastPrinted>2020-10-14T10:13:42Z</cp:lastPrinted>
  <dcterms:created xsi:type="dcterms:W3CDTF">2020-04-21T06:52:21Z</dcterms:created>
  <dcterms:modified xsi:type="dcterms:W3CDTF">2021-11-16T09:27:45Z</dcterms:modified>
  <cp:category/>
</cp:coreProperties>
</file>