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Lst>
  <p:sldSz cx="5759450" cy="16559213"/>
  <p:notesSz cx="6881813" cy="96615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évtelen szakasz" id="{365995DA-00A8-451C-8F2E-9708BBEF129C}">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FEA"/>
    <a:srgbClr val="F5E0D7"/>
    <a:srgbClr val="EDC9B9"/>
    <a:srgbClr val="E5E5E5"/>
    <a:srgbClr val="EF4949"/>
    <a:srgbClr val="ED7F74"/>
    <a:srgbClr val="E46E78"/>
    <a:srgbClr val="E43359"/>
    <a:srgbClr val="EFDEC6"/>
    <a:srgbClr val="A47A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12" autoAdjust="0"/>
    <p:restoredTop sz="96240" autoAdjust="0"/>
  </p:normalViewPr>
  <p:slideViewPr>
    <p:cSldViewPr snapToGrid="0">
      <p:cViewPr>
        <p:scale>
          <a:sx n="75" d="100"/>
          <a:sy n="75" d="100"/>
        </p:scale>
        <p:origin x="2621" y="-13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431959" y="2710039"/>
            <a:ext cx="4895533" cy="5765059"/>
          </a:xfrm>
        </p:spPr>
        <p:txBody>
          <a:bodyPr anchor="b"/>
          <a:lstStyle>
            <a:lvl1pPr algn="ctr">
              <a:defRPr sz="3779"/>
            </a:lvl1pPr>
          </a:lstStyle>
          <a:p>
            <a:r>
              <a:rPr lang="hu-HU"/>
              <a:t>Mintacím szerkesztése</a:t>
            </a:r>
            <a:endParaRPr lang="en-US" dirty="0"/>
          </a:p>
        </p:txBody>
      </p:sp>
      <p:sp>
        <p:nvSpPr>
          <p:cNvPr id="3" name="Subtitle 2"/>
          <p:cNvSpPr>
            <a:spLocks noGrp="1"/>
          </p:cNvSpPr>
          <p:nvPr>
            <p:ph type="subTitle" idx="1"/>
          </p:nvPr>
        </p:nvSpPr>
        <p:spPr>
          <a:xfrm>
            <a:off x="719931" y="8697421"/>
            <a:ext cx="4319588" cy="3997975"/>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2022. 08. 26.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18452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2022. 08. 26.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78616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1607" y="881625"/>
            <a:ext cx="1241881" cy="1403316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395963" y="881625"/>
            <a:ext cx="3653651" cy="1403316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2022. 08. 26.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74638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75E4B7E-9976-4531-AE92-1F7086DE0894}" type="datetimeFigureOut">
              <a:rPr lang="hu-HU" smtClean="0"/>
              <a:t>2022. 08. 26.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51454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392963" y="4128309"/>
            <a:ext cx="4967526" cy="6888171"/>
          </a:xfrm>
        </p:spPr>
        <p:txBody>
          <a:bodyPr anchor="b"/>
          <a:lstStyle>
            <a:lvl1pPr>
              <a:defRPr sz="3779"/>
            </a:lvl1pPr>
          </a:lstStyle>
          <a:p>
            <a:r>
              <a:rPr lang="hu-HU"/>
              <a:t>Mintacím szerkesztése</a:t>
            </a:r>
            <a:endParaRPr lang="en-US" dirty="0"/>
          </a:p>
        </p:txBody>
      </p:sp>
      <p:sp>
        <p:nvSpPr>
          <p:cNvPr id="3" name="Text Placeholder 2"/>
          <p:cNvSpPr>
            <a:spLocks noGrp="1"/>
          </p:cNvSpPr>
          <p:nvPr>
            <p:ph type="body" idx="1"/>
          </p:nvPr>
        </p:nvSpPr>
        <p:spPr>
          <a:xfrm>
            <a:off x="392963" y="11081645"/>
            <a:ext cx="4967526" cy="3622327"/>
          </a:xfrm>
        </p:spPr>
        <p:txBody>
          <a:bodyPr/>
          <a:lstStyle>
            <a:lvl1pPr marL="0" indent="0">
              <a:buNone/>
              <a:defRPr sz="1512">
                <a:solidFill>
                  <a:schemeClr val="tx1"/>
                </a:solidFill>
              </a:defRPr>
            </a:lvl1pPr>
            <a:lvl2pPr marL="287990" indent="0">
              <a:buNone/>
              <a:defRPr sz="1260">
                <a:solidFill>
                  <a:schemeClr val="tx1">
                    <a:tint val="75000"/>
                  </a:schemeClr>
                </a:solidFill>
              </a:defRPr>
            </a:lvl2pPr>
            <a:lvl3pPr marL="575981" indent="0">
              <a:buNone/>
              <a:defRPr sz="1134">
                <a:solidFill>
                  <a:schemeClr val="tx1">
                    <a:tint val="75000"/>
                  </a:schemeClr>
                </a:solidFill>
              </a:defRPr>
            </a:lvl3pPr>
            <a:lvl4pPr marL="863971" indent="0">
              <a:buNone/>
              <a:defRPr sz="1008">
                <a:solidFill>
                  <a:schemeClr val="tx1">
                    <a:tint val="75000"/>
                  </a:schemeClr>
                </a:solidFill>
              </a:defRPr>
            </a:lvl4pPr>
            <a:lvl5pPr marL="1151961" indent="0">
              <a:buNone/>
              <a:defRPr sz="1008">
                <a:solidFill>
                  <a:schemeClr val="tx1">
                    <a:tint val="75000"/>
                  </a:schemeClr>
                </a:solidFill>
              </a:defRPr>
            </a:lvl5pPr>
            <a:lvl6pPr marL="1439951" indent="0">
              <a:buNone/>
              <a:defRPr sz="1008">
                <a:solidFill>
                  <a:schemeClr val="tx1">
                    <a:tint val="75000"/>
                  </a:schemeClr>
                </a:solidFill>
              </a:defRPr>
            </a:lvl6pPr>
            <a:lvl7pPr marL="1727942" indent="0">
              <a:buNone/>
              <a:defRPr sz="1008">
                <a:solidFill>
                  <a:schemeClr val="tx1">
                    <a:tint val="75000"/>
                  </a:schemeClr>
                </a:solidFill>
              </a:defRPr>
            </a:lvl7pPr>
            <a:lvl8pPr marL="2015932" indent="0">
              <a:buNone/>
              <a:defRPr sz="1008">
                <a:solidFill>
                  <a:schemeClr val="tx1">
                    <a:tint val="75000"/>
                  </a:schemeClr>
                </a:solidFill>
              </a:defRPr>
            </a:lvl8pPr>
            <a:lvl9pPr marL="2303922" indent="0">
              <a:buNone/>
              <a:defRPr sz="1008">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75E4B7E-9976-4531-AE92-1F7086DE0894}" type="datetimeFigureOut">
              <a:rPr lang="hu-HU" smtClean="0"/>
              <a:t>2022. 08. 26.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292781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395962" y="4408124"/>
            <a:ext cx="2447766" cy="1050666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2915722" y="4408124"/>
            <a:ext cx="2447766" cy="1050666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F75E4B7E-9976-4531-AE92-1F7086DE0894}" type="datetimeFigureOut">
              <a:rPr lang="hu-HU" smtClean="0"/>
              <a:t>2022. 08. 26.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92330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396712" y="881629"/>
            <a:ext cx="4967526" cy="3200682"/>
          </a:xfrm>
        </p:spPr>
        <p:txBody>
          <a:bodyPr/>
          <a:lstStyle/>
          <a:p>
            <a:r>
              <a:rPr lang="hu-HU"/>
              <a:t>Mintacím szerkesztése</a:t>
            </a:r>
            <a:endParaRPr lang="en-US" dirty="0"/>
          </a:p>
        </p:txBody>
      </p:sp>
      <p:sp>
        <p:nvSpPr>
          <p:cNvPr id="3" name="Text Placeholder 2"/>
          <p:cNvSpPr>
            <a:spLocks noGrp="1"/>
          </p:cNvSpPr>
          <p:nvPr>
            <p:ph type="body" idx="1"/>
          </p:nvPr>
        </p:nvSpPr>
        <p:spPr>
          <a:xfrm>
            <a:off x="396713" y="4059308"/>
            <a:ext cx="2436517" cy="1989404"/>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4" name="Content Placeholder 3"/>
          <p:cNvSpPr>
            <a:spLocks noGrp="1"/>
          </p:cNvSpPr>
          <p:nvPr>
            <p:ph sz="half" idx="2"/>
          </p:nvPr>
        </p:nvSpPr>
        <p:spPr>
          <a:xfrm>
            <a:off x="396713" y="6048713"/>
            <a:ext cx="2436517" cy="889674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2915722" y="4059308"/>
            <a:ext cx="2448516" cy="1989404"/>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hu-HU"/>
              <a:t>Mintaszöveg szerkesztése</a:t>
            </a:r>
          </a:p>
        </p:txBody>
      </p:sp>
      <p:sp>
        <p:nvSpPr>
          <p:cNvPr id="6" name="Content Placeholder 5"/>
          <p:cNvSpPr>
            <a:spLocks noGrp="1"/>
          </p:cNvSpPr>
          <p:nvPr>
            <p:ph sz="quarter" idx="4"/>
          </p:nvPr>
        </p:nvSpPr>
        <p:spPr>
          <a:xfrm>
            <a:off x="2915722" y="6048713"/>
            <a:ext cx="2448516" cy="889674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F75E4B7E-9976-4531-AE92-1F7086DE0894}" type="datetimeFigureOut">
              <a:rPr lang="hu-HU" smtClean="0"/>
              <a:t>2022. 08. 26.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394101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75E4B7E-9976-4531-AE92-1F7086DE0894}" type="datetimeFigureOut">
              <a:rPr lang="hu-HU" smtClean="0"/>
              <a:t>2022. 08. 26.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28177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E4B7E-9976-4531-AE92-1F7086DE0894}" type="datetimeFigureOut">
              <a:rPr lang="hu-HU" smtClean="0"/>
              <a:t>2022. 08. 26.</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86575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1103948"/>
            <a:ext cx="1857573" cy="3863816"/>
          </a:xfrm>
        </p:spPr>
        <p:txBody>
          <a:bodyPr anchor="b"/>
          <a:lstStyle>
            <a:lvl1pPr>
              <a:defRPr sz="2016"/>
            </a:lvl1pPr>
          </a:lstStyle>
          <a:p>
            <a:r>
              <a:rPr lang="hu-HU"/>
              <a:t>Mintacím szerkesztése</a:t>
            </a:r>
            <a:endParaRPr lang="en-US" dirty="0"/>
          </a:p>
        </p:txBody>
      </p:sp>
      <p:sp>
        <p:nvSpPr>
          <p:cNvPr id="3" name="Content Placeholder 2"/>
          <p:cNvSpPr>
            <a:spLocks noGrp="1"/>
          </p:cNvSpPr>
          <p:nvPr>
            <p:ph idx="1"/>
          </p:nvPr>
        </p:nvSpPr>
        <p:spPr>
          <a:xfrm>
            <a:off x="2448516" y="2384224"/>
            <a:ext cx="2915722" cy="11767774"/>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396712" y="4967764"/>
            <a:ext cx="1857573" cy="9203397"/>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2022. 08. 26.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87606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396712" y="1103948"/>
            <a:ext cx="1857573" cy="3863816"/>
          </a:xfrm>
        </p:spPr>
        <p:txBody>
          <a:bodyPr anchor="b"/>
          <a:lstStyle>
            <a:lvl1pPr>
              <a:defRPr sz="2016"/>
            </a:lvl1pPr>
          </a:lstStyle>
          <a:p>
            <a:r>
              <a:rPr lang="hu-HU"/>
              <a:t>Mintacím szerkesztése</a:t>
            </a:r>
            <a:endParaRPr lang="en-US" dirty="0"/>
          </a:p>
        </p:txBody>
      </p:sp>
      <p:sp>
        <p:nvSpPr>
          <p:cNvPr id="3" name="Picture Placeholder 2"/>
          <p:cNvSpPr>
            <a:spLocks noGrp="1" noChangeAspect="1"/>
          </p:cNvSpPr>
          <p:nvPr>
            <p:ph type="pic" idx="1"/>
          </p:nvPr>
        </p:nvSpPr>
        <p:spPr>
          <a:xfrm>
            <a:off x="2448516" y="2384224"/>
            <a:ext cx="2915722" cy="11767774"/>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hu-HU"/>
              <a:t>Kép beszúrásához kattintson az ikonra</a:t>
            </a:r>
            <a:endParaRPr lang="en-US" dirty="0"/>
          </a:p>
        </p:txBody>
      </p:sp>
      <p:sp>
        <p:nvSpPr>
          <p:cNvPr id="4" name="Text Placeholder 3"/>
          <p:cNvSpPr>
            <a:spLocks noGrp="1"/>
          </p:cNvSpPr>
          <p:nvPr>
            <p:ph type="body" sz="half" idx="2"/>
          </p:nvPr>
        </p:nvSpPr>
        <p:spPr>
          <a:xfrm>
            <a:off x="396712" y="4967764"/>
            <a:ext cx="1857573" cy="9203397"/>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hu-HU"/>
              <a:t>Mintaszöveg szerkesztése</a:t>
            </a:r>
          </a:p>
        </p:txBody>
      </p:sp>
      <p:sp>
        <p:nvSpPr>
          <p:cNvPr id="5" name="Date Placeholder 4"/>
          <p:cNvSpPr>
            <a:spLocks noGrp="1"/>
          </p:cNvSpPr>
          <p:nvPr>
            <p:ph type="dt" sz="half" idx="10"/>
          </p:nvPr>
        </p:nvSpPr>
        <p:spPr/>
        <p:txBody>
          <a:bodyPr/>
          <a:lstStyle/>
          <a:p>
            <a:fld id="{F75E4B7E-9976-4531-AE92-1F7086DE0894}" type="datetimeFigureOut">
              <a:rPr lang="hu-HU" smtClean="0"/>
              <a:t>2022. 08. 26.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6D0DFD3-CCC3-4E8A-92F3-DE64AAB6B19E}" type="slidenum">
              <a:rPr lang="hu-HU" smtClean="0"/>
              <a:t>‹#›</a:t>
            </a:fld>
            <a:endParaRPr lang="hu-HU"/>
          </a:p>
        </p:txBody>
      </p:sp>
    </p:spTree>
    <p:extLst>
      <p:ext uri="{BB962C8B-B14F-4D97-AF65-F5344CB8AC3E}">
        <p14:creationId xmlns:p14="http://schemas.microsoft.com/office/powerpoint/2010/main" val="194778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962" y="881629"/>
            <a:ext cx="4967526" cy="3200682"/>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395962" y="4408124"/>
            <a:ext cx="4967526" cy="10506669"/>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395962" y="15347941"/>
            <a:ext cx="1295876" cy="881625"/>
          </a:xfrm>
          <a:prstGeom prst="rect">
            <a:avLst/>
          </a:prstGeom>
        </p:spPr>
        <p:txBody>
          <a:bodyPr vert="horz" lIns="91440" tIns="45720" rIns="91440" bIns="45720" rtlCol="0" anchor="ctr"/>
          <a:lstStyle>
            <a:lvl1pPr algn="l">
              <a:defRPr sz="756">
                <a:solidFill>
                  <a:schemeClr val="tx1">
                    <a:tint val="75000"/>
                  </a:schemeClr>
                </a:solidFill>
              </a:defRPr>
            </a:lvl1pPr>
          </a:lstStyle>
          <a:p>
            <a:fld id="{F75E4B7E-9976-4531-AE92-1F7086DE0894}" type="datetimeFigureOut">
              <a:rPr lang="hu-HU" smtClean="0"/>
              <a:t>2022. 08. 26.</a:t>
            </a:fld>
            <a:endParaRPr lang="hu-HU"/>
          </a:p>
        </p:txBody>
      </p:sp>
      <p:sp>
        <p:nvSpPr>
          <p:cNvPr id="5" name="Footer Placeholder 4"/>
          <p:cNvSpPr>
            <a:spLocks noGrp="1"/>
          </p:cNvSpPr>
          <p:nvPr>
            <p:ph type="ftr" sz="quarter" idx="3"/>
          </p:nvPr>
        </p:nvSpPr>
        <p:spPr>
          <a:xfrm>
            <a:off x="1907818" y="15347941"/>
            <a:ext cx="1943814" cy="881625"/>
          </a:xfrm>
          <a:prstGeom prst="rect">
            <a:avLst/>
          </a:prstGeom>
        </p:spPr>
        <p:txBody>
          <a:bodyPr vert="horz" lIns="91440" tIns="45720" rIns="91440" bIns="45720" rtlCol="0" anchor="ctr"/>
          <a:lstStyle>
            <a:lvl1pPr algn="ctr">
              <a:defRPr sz="756">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4067612" y="15347941"/>
            <a:ext cx="1295876" cy="881625"/>
          </a:xfrm>
          <a:prstGeom prst="rect">
            <a:avLst/>
          </a:prstGeom>
        </p:spPr>
        <p:txBody>
          <a:bodyPr vert="horz" lIns="91440" tIns="45720" rIns="91440" bIns="45720" rtlCol="0" anchor="ctr"/>
          <a:lstStyle>
            <a:lvl1pPr algn="r">
              <a:defRPr sz="756">
                <a:solidFill>
                  <a:schemeClr val="tx1">
                    <a:tint val="75000"/>
                  </a:schemeClr>
                </a:solidFill>
              </a:defRPr>
            </a:lvl1pPr>
          </a:lstStyle>
          <a:p>
            <a:fld id="{C6D0DFD3-CCC3-4E8A-92F3-DE64AAB6B19E}" type="slidenum">
              <a:rPr lang="hu-HU" smtClean="0"/>
              <a:t>‹#›</a:t>
            </a:fld>
            <a:endParaRPr lang="hu-HU"/>
          </a:p>
        </p:txBody>
      </p:sp>
    </p:spTree>
    <p:extLst>
      <p:ext uri="{BB962C8B-B14F-4D97-AF65-F5344CB8AC3E}">
        <p14:creationId xmlns:p14="http://schemas.microsoft.com/office/powerpoint/2010/main" val="59570453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2.wmf"/><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hyperlink" Target="http://www.writeyourwebsitehere.com/" TargetMode="External"/><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églalap 43">
            <a:extLst>
              <a:ext uri="{FF2B5EF4-FFF2-40B4-BE49-F238E27FC236}">
                <a16:creationId xmlns:a16="http://schemas.microsoft.com/office/drawing/2014/main" id="{B0B4DE51-1865-4B5D-8301-A084BE272E62}"/>
              </a:ext>
            </a:extLst>
          </p:cNvPr>
          <p:cNvSpPr/>
          <p:nvPr/>
        </p:nvSpPr>
        <p:spPr>
          <a:xfrm>
            <a:off x="-1337" y="7288531"/>
            <a:ext cx="2886956" cy="2019448"/>
          </a:xfrm>
          <a:prstGeom prst="rect">
            <a:avLst/>
          </a:prstGeom>
          <a:solidFill>
            <a:srgbClr val="FA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Csoportba foglalás 65">
            <a:extLst>
              <a:ext uri="{FF2B5EF4-FFF2-40B4-BE49-F238E27FC236}">
                <a16:creationId xmlns:a16="http://schemas.microsoft.com/office/drawing/2014/main" id="{07CB3277-58F2-4803-BC0D-2E95FC5BEF98}"/>
              </a:ext>
            </a:extLst>
          </p:cNvPr>
          <p:cNvGrpSpPr/>
          <p:nvPr/>
        </p:nvGrpSpPr>
        <p:grpSpPr>
          <a:xfrm>
            <a:off x="291162" y="7410805"/>
            <a:ext cx="2416521" cy="1797958"/>
            <a:chOff x="342745" y="7024342"/>
            <a:chExt cx="2416521" cy="1797958"/>
          </a:xfrm>
        </p:grpSpPr>
        <p:sp>
          <p:nvSpPr>
            <p:cNvPr id="46" name="object 53">
              <a:extLst>
                <a:ext uri="{FF2B5EF4-FFF2-40B4-BE49-F238E27FC236}">
                  <a16:creationId xmlns:a16="http://schemas.microsoft.com/office/drawing/2014/main" id="{E840F198-6FB1-43F3-94A0-410B2EEC58CA}"/>
                </a:ext>
              </a:extLst>
            </p:cNvPr>
            <p:cNvSpPr txBox="1"/>
            <p:nvPr/>
          </p:nvSpPr>
          <p:spPr>
            <a:xfrm>
              <a:off x="342745" y="7024342"/>
              <a:ext cx="2416521" cy="869725"/>
            </a:xfrm>
            <a:prstGeom prst="rect">
              <a:avLst/>
            </a:prstGeom>
          </p:spPr>
          <p:txBody>
            <a:bodyPr vert="horz" wrap="square" lIns="0" tIns="0" rIns="0" bIns="0" rtlCol="0" anchor="t">
              <a:spAutoFit/>
            </a:bodyPr>
            <a:lstStyle/>
            <a:p>
              <a:pPr marL="13249" marR="5300">
                <a:lnSpc>
                  <a:spcPct val="104200"/>
                </a:lnSpc>
                <a:spcBef>
                  <a:spcPts val="73"/>
                </a:spcBef>
              </a:pPr>
              <a:r>
                <a:rPr lang="en-GB" sz="1200" b="1" dirty="0" err="1">
                  <a:solidFill>
                    <a:srgbClr val="EF4949"/>
                  </a:solidFill>
                  <a:ea typeface="Open Sans" panose="020B0606030504020204" pitchFamily="34" charset="0"/>
                  <a:cs typeface="Open Sans" panose="020B0606030504020204" pitchFamily="34" charset="0"/>
                </a:rPr>
                <a:t>CreaJul</a:t>
              </a:r>
              <a:r>
                <a:rPr lang="en-GB" sz="1200" b="1" dirty="0">
                  <a:solidFill>
                    <a:srgbClr val="A47A60"/>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AP716492</a:t>
              </a:r>
              <a:br>
                <a:rPr lang="en-GB" sz="800" dirty="0"/>
              </a:br>
              <a:r>
                <a:rPr lang="fr-FR" sz="1000" dirty="0"/>
                <a:t>Décoration de sapin de Noël sur mesure en acrylique avec formes personnalisées imprimées en quadri.</a:t>
              </a:r>
              <a:endParaRPr lang="hu-HU" sz="1000" dirty="0"/>
            </a:p>
            <a:p>
              <a:pPr marL="13249" marR="5300">
                <a:lnSpc>
                  <a:spcPct val="104200"/>
                </a:lnSpc>
                <a:spcBef>
                  <a:spcPts val="73"/>
                </a:spcBef>
              </a:pPr>
              <a:r>
                <a:rPr lang="en-GB" sz="1200" b="1" dirty="0">
                  <a:solidFill>
                    <a:srgbClr val="EF4949"/>
                  </a:solidFill>
                  <a:ea typeface="Open Sans" panose="020B0606030504020204" pitchFamily="34" charset="0"/>
                  <a:cs typeface="Open Sans" panose="020B0606030504020204" pitchFamily="34" charset="0"/>
                </a:rPr>
                <a:t>00,00 EUR</a:t>
              </a:r>
            </a:p>
          </p:txBody>
        </p:sp>
        <p:sp>
          <p:nvSpPr>
            <p:cNvPr id="56" name="object 53">
              <a:extLst>
                <a:ext uri="{FF2B5EF4-FFF2-40B4-BE49-F238E27FC236}">
                  <a16:creationId xmlns:a16="http://schemas.microsoft.com/office/drawing/2014/main" id="{0DBC307E-D06C-458A-A974-7367C41AB92E}"/>
                </a:ext>
              </a:extLst>
            </p:cNvPr>
            <p:cNvSpPr txBox="1"/>
            <p:nvPr/>
          </p:nvSpPr>
          <p:spPr>
            <a:xfrm>
              <a:off x="342745" y="7933402"/>
              <a:ext cx="2416521" cy="888898"/>
            </a:xfrm>
            <a:prstGeom prst="rect">
              <a:avLst/>
            </a:prstGeom>
          </p:spPr>
          <p:txBody>
            <a:bodyPr vert="horz" wrap="square" lIns="0" tIns="0" rIns="0" bIns="0" rtlCol="0" anchor="t">
              <a:spAutoFit/>
            </a:bodyPr>
            <a:lstStyle/>
            <a:p>
              <a:pPr marL="13249" marR="5300">
                <a:lnSpc>
                  <a:spcPct val="104200"/>
                </a:lnSpc>
                <a:spcBef>
                  <a:spcPts val="73"/>
                </a:spcBef>
              </a:pPr>
              <a:r>
                <a:rPr lang="en-GB" sz="1200" b="1" dirty="0" err="1">
                  <a:solidFill>
                    <a:srgbClr val="EF4949"/>
                  </a:solidFill>
                  <a:ea typeface="Open Sans" panose="020B0606030504020204" pitchFamily="34" charset="0"/>
                  <a:cs typeface="Open Sans" panose="020B0606030504020204" pitchFamily="34" charset="0"/>
                </a:rPr>
                <a:t>CreaJul</a:t>
              </a:r>
              <a:r>
                <a:rPr lang="en-GB" sz="1200" b="1" dirty="0">
                  <a:solidFill>
                    <a:srgbClr val="EF4949"/>
                  </a:solidFill>
                  <a:ea typeface="Open Sans" panose="020B0606030504020204" pitchFamily="34" charset="0"/>
                  <a:cs typeface="Open Sans" panose="020B0606030504020204" pitchFamily="34" charset="0"/>
                </a:rPr>
                <a:t> Wood</a:t>
              </a:r>
              <a:r>
                <a:rPr lang="en-GB" sz="1200" b="1" dirty="0">
                  <a:solidFill>
                    <a:srgbClr val="A47A60"/>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AP716491</a:t>
              </a:r>
              <a:br>
                <a:rPr lang="en-GB" sz="800" dirty="0"/>
              </a:br>
              <a:r>
                <a:rPr lang="fr-FR" sz="1000" dirty="0"/>
                <a:t>Décoration de sapin de Noël sur mesure en contreplaqué de bouleau avec forme personnalisée imprimée en quadri.</a:t>
              </a:r>
              <a:endParaRPr lang="hu-HU" sz="1000" dirty="0"/>
            </a:p>
            <a:p>
              <a:pPr marL="13249" marR="5300">
                <a:lnSpc>
                  <a:spcPct val="104200"/>
                </a:lnSpc>
                <a:spcBef>
                  <a:spcPts val="73"/>
                </a:spcBef>
              </a:pPr>
              <a:r>
                <a:rPr lang="en-GB" sz="1200" b="1" dirty="0">
                  <a:solidFill>
                    <a:srgbClr val="EF4949"/>
                  </a:solidFill>
                  <a:ea typeface="Open Sans" panose="020B0606030504020204" pitchFamily="34" charset="0"/>
                  <a:cs typeface="Open Sans" panose="020B0606030504020204" pitchFamily="34" charset="0"/>
                </a:rPr>
                <a:t>00,00 EUR</a:t>
              </a:r>
            </a:p>
          </p:txBody>
        </p:sp>
      </p:grpSp>
      <p:pic>
        <p:nvPicPr>
          <p:cNvPr id="8" name="Kép 7">
            <a:extLst>
              <a:ext uri="{FF2B5EF4-FFF2-40B4-BE49-F238E27FC236}">
                <a16:creationId xmlns:a16="http://schemas.microsoft.com/office/drawing/2014/main" id="{AC9ABE28-5F0F-46A6-9D38-96EBD359D5CC}"/>
              </a:ext>
            </a:extLst>
          </p:cNvPr>
          <p:cNvPicPr>
            <a:picLocks noChangeAspect="1"/>
          </p:cNvPicPr>
          <p:nvPr/>
        </p:nvPicPr>
        <p:blipFill rotWithShape="1">
          <a:blip r:embed="rId2">
            <a:extLst>
              <a:ext uri="{28A0092B-C50C-407E-A947-70E740481C1C}">
                <a14:useLocalDpi xmlns:a14="http://schemas.microsoft.com/office/drawing/2010/main" val="0"/>
              </a:ext>
            </a:extLst>
          </a:blip>
          <a:srcRect l="102" t="11110" r="102"/>
          <a:stretch/>
        </p:blipFill>
        <p:spPr>
          <a:xfrm>
            <a:off x="-2" y="862273"/>
            <a:ext cx="5759451" cy="3422781"/>
          </a:xfrm>
          <a:prstGeom prst="rect">
            <a:avLst/>
          </a:prstGeom>
        </p:spPr>
      </p:pic>
      <p:sp>
        <p:nvSpPr>
          <p:cNvPr id="2" name="Téglalap 1">
            <a:extLst>
              <a:ext uri="{FF2B5EF4-FFF2-40B4-BE49-F238E27FC236}">
                <a16:creationId xmlns:a16="http://schemas.microsoft.com/office/drawing/2014/main" id="{7A64F3B9-84F2-4FE9-A203-56B51BC14AE3}"/>
              </a:ext>
            </a:extLst>
          </p:cNvPr>
          <p:cNvSpPr/>
          <p:nvPr/>
        </p:nvSpPr>
        <p:spPr>
          <a:xfrm>
            <a:off x="2880329" y="5296726"/>
            <a:ext cx="2527127" cy="6026117"/>
          </a:xfrm>
          <a:prstGeom prst="rect">
            <a:avLst/>
          </a:prstGeom>
          <a:solidFill>
            <a:srgbClr val="FA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églalap 39">
            <a:extLst>
              <a:ext uri="{FF2B5EF4-FFF2-40B4-BE49-F238E27FC236}">
                <a16:creationId xmlns:a16="http://schemas.microsoft.com/office/drawing/2014/main" id="{4F93E318-638F-43C1-BA19-34ACC5C53181}"/>
              </a:ext>
            </a:extLst>
          </p:cNvPr>
          <p:cNvSpPr/>
          <p:nvPr/>
        </p:nvSpPr>
        <p:spPr>
          <a:xfrm>
            <a:off x="1" y="11313768"/>
            <a:ext cx="5771238" cy="3978822"/>
          </a:xfrm>
          <a:prstGeom prst="rect">
            <a:avLst/>
          </a:prstGeom>
          <a:solidFill>
            <a:srgbClr val="F5E0D7"/>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5419" tIns="47709" rIns="95419" bIns="47709" numCol="1" spcCol="0" rtlCol="0" fromWordArt="0" anchor="ctr" anchorCtr="0" forceAA="0" compatLnSpc="1">
            <a:prstTxWarp prst="textNoShape">
              <a:avLst/>
            </a:prstTxWarp>
            <a:noAutofit/>
          </a:bodyPr>
          <a:lstStyle/>
          <a:p>
            <a:pPr algn="ctr"/>
            <a:endParaRPr lang="en-GB" sz="1878">
              <a:highlight>
                <a:srgbClr val="C0C0C0"/>
              </a:highlight>
            </a:endParaRPr>
          </a:p>
        </p:txBody>
      </p:sp>
      <p:pic>
        <p:nvPicPr>
          <p:cNvPr id="42" name="Kép 41">
            <a:extLst>
              <a:ext uri="{FF2B5EF4-FFF2-40B4-BE49-F238E27FC236}">
                <a16:creationId xmlns:a16="http://schemas.microsoft.com/office/drawing/2014/main" id="{B4428236-23A4-48D3-9BD4-B9ECC3C3C2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652" y="319423"/>
            <a:ext cx="1741336" cy="254170"/>
          </a:xfrm>
          <a:prstGeom prst="rect">
            <a:avLst/>
          </a:prstGeom>
        </p:spPr>
      </p:pic>
      <p:sp>
        <p:nvSpPr>
          <p:cNvPr id="45" name="object 4">
            <a:extLst>
              <a:ext uri="{FF2B5EF4-FFF2-40B4-BE49-F238E27FC236}">
                <a16:creationId xmlns:a16="http://schemas.microsoft.com/office/drawing/2014/main" id="{313339ED-29F1-432F-9848-E0C1AC0D8081}"/>
              </a:ext>
            </a:extLst>
          </p:cNvPr>
          <p:cNvSpPr txBox="1"/>
          <p:nvPr/>
        </p:nvSpPr>
        <p:spPr>
          <a:xfrm>
            <a:off x="2482036" y="328782"/>
            <a:ext cx="2897953" cy="198048"/>
          </a:xfrm>
          <a:prstGeom prst="rect">
            <a:avLst/>
          </a:prstGeom>
        </p:spPr>
        <p:txBody>
          <a:bodyPr vert="horz" wrap="square" lIns="0" tIns="13253" rIns="0" bIns="0" rtlCol="0">
            <a:spAutoFit/>
          </a:bodyPr>
          <a:lstStyle/>
          <a:p>
            <a:pPr marL="13248" algn="r">
              <a:spcBef>
                <a:spcPts val="104"/>
              </a:spcBef>
            </a:pPr>
            <a:r>
              <a:rPr lang="pl-PL" sz="1200" spc="-5" dirty="0">
                <a:solidFill>
                  <a:srgbClr val="65656A"/>
                </a:solidFill>
                <a:cs typeface="OpenSans-Light"/>
              </a:rPr>
              <a:t>Placez vos coordonnées ici !</a:t>
            </a:r>
            <a:endParaRPr lang="en-GB" sz="1200" spc="-5" dirty="0">
              <a:solidFill>
                <a:srgbClr val="65656A"/>
              </a:solidFill>
              <a:cs typeface="OpenSans-Light"/>
            </a:endParaRPr>
          </a:p>
        </p:txBody>
      </p:sp>
      <p:sp>
        <p:nvSpPr>
          <p:cNvPr id="47" name="object 53">
            <a:extLst>
              <a:ext uri="{FF2B5EF4-FFF2-40B4-BE49-F238E27FC236}">
                <a16:creationId xmlns:a16="http://schemas.microsoft.com/office/drawing/2014/main" id="{FA564A64-71F0-4777-A2CD-4DA15187FD3E}"/>
              </a:ext>
            </a:extLst>
          </p:cNvPr>
          <p:cNvSpPr txBox="1"/>
          <p:nvPr/>
        </p:nvSpPr>
        <p:spPr>
          <a:xfrm>
            <a:off x="355949" y="15565884"/>
            <a:ext cx="5059342" cy="617676"/>
          </a:xfrm>
          <a:prstGeom prst="rect">
            <a:avLst/>
          </a:prstGeom>
        </p:spPr>
        <p:txBody>
          <a:bodyPr vert="horz" wrap="square" lIns="0" tIns="9277" rIns="0" bIns="0" rtlCol="0">
            <a:spAutoFit/>
          </a:bodyPr>
          <a:lstStyle/>
          <a:p>
            <a:pPr marL="13247" marR="5301">
              <a:lnSpc>
                <a:spcPct val="104200"/>
              </a:lnSpc>
              <a:spcBef>
                <a:spcPts val="73"/>
              </a:spcBef>
            </a:pPr>
            <a:r>
              <a:rPr lang="fr-FR" sz="900" dirty="0"/>
              <a:t>Placez vos conditions promotionnelles ici !</a:t>
            </a:r>
            <a:endParaRPr lang="en-GB" sz="900" dirty="0"/>
          </a:p>
          <a:p>
            <a:pPr marL="184693" marR="5301" indent="-171444">
              <a:lnSpc>
                <a:spcPct val="104200"/>
              </a:lnSpc>
              <a:spcBef>
                <a:spcPts val="73"/>
              </a:spcBef>
              <a:buFont typeface="Arial" panose="020B0604020202020204" pitchFamily="34" charset="0"/>
              <a:buChar char="•"/>
            </a:pPr>
            <a:r>
              <a:rPr lang="en-GB" sz="900" dirty="0">
                <a:latin typeface="Open Sans"/>
                <a:cs typeface="Open Sans"/>
              </a:rPr>
              <a:t>.......</a:t>
            </a:r>
          </a:p>
          <a:p>
            <a:pPr marL="184693" marR="5301" indent="-171444">
              <a:lnSpc>
                <a:spcPct val="104200"/>
              </a:lnSpc>
              <a:spcBef>
                <a:spcPts val="73"/>
              </a:spcBef>
              <a:buFont typeface="Arial" panose="020B0604020202020204" pitchFamily="34" charset="0"/>
              <a:buChar char="•"/>
            </a:pPr>
            <a:r>
              <a:rPr lang="en-GB" sz="900" dirty="0">
                <a:latin typeface="Open Sans"/>
                <a:cs typeface="Open Sans"/>
              </a:rPr>
              <a:t>.......</a:t>
            </a:r>
          </a:p>
          <a:p>
            <a:pPr marL="184693" marR="5301" indent="-171444">
              <a:lnSpc>
                <a:spcPct val="104200"/>
              </a:lnSpc>
              <a:spcBef>
                <a:spcPts val="73"/>
              </a:spcBef>
              <a:buFont typeface="Arial" panose="020B0604020202020204" pitchFamily="34" charset="0"/>
              <a:buChar char="•"/>
            </a:pPr>
            <a:r>
              <a:rPr lang="en-GB" sz="900" dirty="0">
                <a:latin typeface="Open Sans"/>
                <a:cs typeface="Open Sans"/>
              </a:rPr>
              <a:t>.......</a:t>
            </a:r>
          </a:p>
        </p:txBody>
      </p:sp>
      <p:sp>
        <p:nvSpPr>
          <p:cNvPr id="48" name="object 2">
            <a:extLst>
              <a:ext uri="{FF2B5EF4-FFF2-40B4-BE49-F238E27FC236}">
                <a16:creationId xmlns:a16="http://schemas.microsoft.com/office/drawing/2014/main" id="{EA1C7A6B-34C1-483C-A8B4-D71C8DA25A24}"/>
              </a:ext>
            </a:extLst>
          </p:cNvPr>
          <p:cNvSpPr txBox="1"/>
          <p:nvPr/>
        </p:nvSpPr>
        <p:spPr>
          <a:xfrm>
            <a:off x="358383" y="16266795"/>
            <a:ext cx="5049079" cy="166713"/>
          </a:xfrm>
          <a:prstGeom prst="rect">
            <a:avLst/>
          </a:prstGeom>
        </p:spPr>
        <p:txBody>
          <a:bodyPr vert="horz" wrap="square" lIns="0" tIns="12701" rIns="0" bIns="0" rtlCol="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699" algn="ctr">
              <a:spcBef>
                <a:spcPts val="101"/>
              </a:spcBef>
            </a:pPr>
            <a:r>
              <a:rPr lang="en-GB" sz="1000" b="1" dirty="0">
                <a:cs typeface="Open Sans"/>
                <a:hlinkClick r:id="rId4">
                  <a:extLst>
                    <a:ext uri="{A12FA001-AC4F-418D-AE19-62706E023703}">
                      <ahyp:hlinkClr xmlns:ahyp="http://schemas.microsoft.com/office/drawing/2018/hyperlinkcolor" val="tx"/>
                    </a:ext>
                  </a:extLst>
                </a:hlinkClick>
              </a:rPr>
              <a:t>www.WriteYourWebsiteHere.com</a:t>
            </a:r>
            <a:r>
              <a:rPr lang="en-GB" sz="1000" b="1" dirty="0">
                <a:cs typeface="Open Sans"/>
              </a:rPr>
              <a:t> </a:t>
            </a:r>
          </a:p>
        </p:txBody>
      </p:sp>
      <p:sp>
        <p:nvSpPr>
          <p:cNvPr id="38" name="Téglalap 37">
            <a:extLst>
              <a:ext uri="{FF2B5EF4-FFF2-40B4-BE49-F238E27FC236}">
                <a16:creationId xmlns:a16="http://schemas.microsoft.com/office/drawing/2014/main" id="{A1024572-6659-405E-A938-685E76E3AC3A}"/>
              </a:ext>
            </a:extLst>
          </p:cNvPr>
          <p:cNvSpPr/>
          <p:nvPr/>
        </p:nvSpPr>
        <p:spPr>
          <a:xfrm>
            <a:off x="1" y="4018376"/>
            <a:ext cx="5759451" cy="1278349"/>
          </a:xfrm>
          <a:prstGeom prst="rect">
            <a:avLst/>
          </a:prstGeom>
          <a:solidFill>
            <a:srgbClr val="EF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bject 53">
            <a:extLst>
              <a:ext uri="{FF2B5EF4-FFF2-40B4-BE49-F238E27FC236}">
                <a16:creationId xmlns:a16="http://schemas.microsoft.com/office/drawing/2014/main" id="{B0C5129F-BC65-4F37-9E5F-1266AACD2AAE}"/>
              </a:ext>
            </a:extLst>
          </p:cNvPr>
          <p:cNvSpPr txBox="1"/>
          <p:nvPr/>
        </p:nvSpPr>
        <p:spPr>
          <a:xfrm>
            <a:off x="1653355" y="13004944"/>
            <a:ext cx="1213200" cy="1554721"/>
          </a:xfrm>
          <a:prstGeom prst="rect">
            <a:avLst/>
          </a:prstGeom>
        </p:spPr>
        <p:txBody>
          <a:bodyPr vert="horz" wrap="square" lIns="0" tIns="0" rIns="0" bIns="0" rtlCol="0" anchor="t">
            <a:spAutoFit/>
          </a:bodyPr>
          <a:lstStyle/>
          <a:p>
            <a:pPr marL="13251" marR="5301">
              <a:lnSpc>
                <a:spcPct val="104200"/>
              </a:lnSpc>
              <a:spcBef>
                <a:spcPts val="73"/>
              </a:spcBef>
            </a:pPr>
            <a:r>
              <a:rPr lang="en-GB" sz="1200" b="1" dirty="0" err="1">
                <a:solidFill>
                  <a:srgbClr val="FF0000"/>
                </a:solidFill>
                <a:ea typeface="Open Sans" panose="020B0606030504020204" pitchFamily="34" charset="0"/>
                <a:cs typeface="Open Sans" panose="020B0606030504020204" pitchFamily="34" charset="0"/>
              </a:rPr>
              <a:t>Juxo</a:t>
            </a:r>
            <a:endParaRPr lang="hu-HU" sz="1200" b="1" dirty="0">
              <a:solidFill>
                <a:srgbClr val="FF0000"/>
              </a:solidFill>
              <a:ea typeface="Open Sans" panose="020B0606030504020204" pitchFamily="34" charset="0"/>
              <a:cs typeface="Open Sans" panose="020B0606030504020204" pitchFamily="34" charset="0"/>
            </a:endParaRPr>
          </a:p>
          <a:p>
            <a:pPr marL="13251" marR="5301">
              <a:lnSpc>
                <a:spcPct val="104200"/>
              </a:lnSpc>
              <a:spcBef>
                <a:spcPts val="73"/>
              </a:spcBef>
            </a:pPr>
            <a:r>
              <a:rPr lang="en-GB" sz="1200" dirty="0">
                <a:ea typeface="Open Sans" panose="020B0606030504020204" pitchFamily="34" charset="0"/>
                <a:cs typeface="Open Sans" panose="020B0606030504020204" pitchFamily="34" charset="0"/>
              </a:rPr>
              <a:t>AP716493</a:t>
            </a:r>
          </a:p>
          <a:p>
            <a:pPr marL="13251" marR="5301">
              <a:lnSpc>
                <a:spcPct val="104200"/>
              </a:lnSpc>
              <a:spcBef>
                <a:spcPts val="73"/>
              </a:spcBef>
            </a:pPr>
            <a:r>
              <a:rPr lang="fr-FR" sz="1000" dirty="0">
                <a:ea typeface="Open Sans" panose="020B0606030504020204" pitchFamily="34" charset="0"/>
                <a:cs typeface="Open Sans" panose="020B0606030504020204" pitchFamily="34" charset="0"/>
              </a:rPr>
              <a:t>Jeu de morpions en contreplaqué de bouleau sur le thème de Noël avec 10 jetons et une pochette de transport en jute.</a:t>
            </a:r>
            <a:endParaRPr lang="hu-HU" sz="1000" dirty="0">
              <a:ea typeface="Open Sans" panose="020B0606030504020204" pitchFamily="34" charset="0"/>
              <a:cs typeface="Open Sans" panose="020B0606030504020204" pitchFamily="34" charset="0"/>
            </a:endParaRPr>
          </a:p>
          <a:p>
            <a:pPr marL="13251" marR="5301">
              <a:lnSpc>
                <a:spcPct val="104200"/>
              </a:lnSpc>
              <a:spcBef>
                <a:spcPts val="73"/>
              </a:spcBef>
            </a:pPr>
            <a:r>
              <a:rPr lang="en-GB" sz="1200" b="1" dirty="0">
                <a:solidFill>
                  <a:srgbClr val="FF0000"/>
                </a:solidFill>
                <a:ea typeface="Open Sans" panose="020B0606030504020204" pitchFamily="34" charset="0"/>
                <a:cs typeface="Open Sans" panose="020B0606030504020204" pitchFamily="34" charset="0"/>
              </a:rPr>
              <a:t>00,00 EUR</a:t>
            </a:r>
          </a:p>
        </p:txBody>
      </p:sp>
      <p:sp>
        <p:nvSpPr>
          <p:cNvPr id="22" name="object 53">
            <a:extLst>
              <a:ext uri="{FF2B5EF4-FFF2-40B4-BE49-F238E27FC236}">
                <a16:creationId xmlns:a16="http://schemas.microsoft.com/office/drawing/2014/main" id="{C1B327A5-785B-4795-8034-AF4A30C2D105}"/>
              </a:ext>
            </a:extLst>
          </p:cNvPr>
          <p:cNvSpPr txBox="1"/>
          <p:nvPr/>
        </p:nvSpPr>
        <p:spPr>
          <a:xfrm>
            <a:off x="4256148" y="13004500"/>
            <a:ext cx="1254921" cy="1573892"/>
          </a:xfrm>
          <a:prstGeom prst="rect">
            <a:avLst/>
          </a:prstGeom>
        </p:spPr>
        <p:txBody>
          <a:bodyPr vert="horz" wrap="square" lIns="0" tIns="0" rIns="0" bIns="0" rtlCol="0" anchor="t">
            <a:spAutoFit/>
          </a:bodyPr>
          <a:lstStyle/>
          <a:p>
            <a:pPr marL="13251" marR="5301">
              <a:lnSpc>
                <a:spcPct val="104200"/>
              </a:lnSpc>
              <a:spcBef>
                <a:spcPts val="73"/>
              </a:spcBef>
            </a:pPr>
            <a:r>
              <a:rPr lang="en-GB" sz="1200" b="1" dirty="0">
                <a:solidFill>
                  <a:srgbClr val="FF0000"/>
                </a:solidFill>
                <a:ea typeface="Open Sans" panose="020B0606030504020204" pitchFamily="34" charset="0"/>
                <a:cs typeface="Open Sans" panose="020B0606030504020204" pitchFamily="34" charset="0"/>
              </a:rPr>
              <a:t>Dimensions</a:t>
            </a:r>
            <a:endParaRPr lang="hu-HU" sz="1200" b="1" dirty="0">
              <a:solidFill>
                <a:srgbClr val="FF0000"/>
              </a:solidFill>
              <a:ea typeface="Open Sans" panose="020B0606030504020204" pitchFamily="34" charset="0"/>
              <a:cs typeface="Open Sans" panose="020B0606030504020204" pitchFamily="34" charset="0"/>
            </a:endParaRPr>
          </a:p>
          <a:p>
            <a:pPr marL="13251" marR="5301">
              <a:lnSpc>
                <a:spcPct val="104200"/>
              </a:lnSpc>
              <a:spcBef>
                <a:spcPts val="73"/>
              </a:spcBef>
            </a:pPr>
            <a:r>
              <a:rPr lang="en-GB" sz="1200" dirty="0">
                <a:ea typeface="Open Sans" panose="020B0606030504020204" pitchFamily="34" charset="0"/>
                <a:cs typeface="Open Sans" panose="020B0606030504020204" pitchFamily="34" charset="0"/>
              </a:rPr>
              <a:t>AP716497</a:t>
            </a:r>
            <a:br>
              <a:rPr lang="en-GB" sz="1400" dirty="0">
                <a:ea typeface="Open Sans" panose="020B0606030504020204" pitchFamily="34" charset="0"/>
                <a:cs typeface="Open Sans" panose="020B0606030504020204" pitchFamily="34" charset="0"/>
              </a:rPr>
            </a:br>
            <a:r>
              <a:rPr lang="fr-FR" sz="1000" dirty="0">
                <a:ea typeface="Open Sans" panose="020B0606030504020204" pitchFamily="34" charset="0"/>
                <a:cs typeface="Open Sans" panose="020B0606030504020204" pitchFamily="34" charset="0"/>
              </a:rPr>
              <a:t>Carte de Noël en papier sur mesure avec forme en 3 dimensions avec impression personnalisée sur chaque face.</a:t>
            </a:r>
            <a:endParaRPr lang="hu-HU" sz="1000">
              <a:ea typeface="Open Sans" panose="020B0606030504020204" pitchFamily="34" charset="0"/>
              <a:cs typeface="Open Sans" panose="020B0606030504020204" pitchFamily="34" charset="0"/>
            </a:endParaRPr>
          </a:p>
          <a:p>
            <a:pPr marL="13251" marR="5301">
              <a:lnSpc>
                <a:spcPct val="104200"/>
              </a:lnSpc>
              <a:spcBef>
                <a:spcPts val="73"/>
              </a:spcBef>
            </a:pPr>
            <a:r>
              <a:rPr lang="en-GB" sz="1200" b="1">
                <a:solidFill>
                  <a:srgbClr val="FF0000"/>
                </a:solidFill>
                <a:ea typeface="Open Sans" panose="020B0606030504020204" pitchFamily="34" charset="0"/>
                <a:cs typeface="Open Sans" panose="020B0606030504020204" pitchFamily="34" charset="0"/>
              </a:rPr>
              <a:t>00,00 </a:t>
            </a:r>
            <a:r>
              <a:rPr lang="en-GB" sz="1200" b="1" dirty="0">
                <a:solidFill>
                  <a:srgbClr val="FF0000"/>
                </a:solidFill>
                <a:ea typeface="Open Sans" panose="020B0606030504020204" pitchFamily="34" charset="0"/>
                <a:cs typeface="Open Sans" panose="020B0606030504020204" pitchFamily="34" charset="0"/>
              </a:rPr>
              <a:t>EUR</a:t>
            </a:r>
          </a:p>
        </p:txBody>
      </p:sp>
      <p:sp>
        <p:nvSpPr>
          <p:cNvPr id="23" name="object 53">
            <a:extLst>
              <a:ext uri="{FF2B5EF4-FFF2-40B4-BE49-F238E27FC236}">
                <a16:creationId xmlns:a16="http://schemas.microsoft.com/office/drawing/2014/main" id="{36139849-BDE2-4B39-BBE3-E9FBCF331AFD}"/>
              </a:ext>
            </a:extLst>
          </p:cNvPr>
          <p:cNvSpPr txBox="1"/>
          <p:nvPr/>
        </p:nvSpPr>
        <p:spPr>
          <a:xfrm>
            <a:off x="2951536" y="13004499"/>
            <a:ext cx="1213200" cy="1074590"/>
          </a:xfrm>
          <a:prstGeom prst="rect">
            <a:avLst/>
          </a:prstGeom>
        </p:spPr>
        <p:txBody>
          <a:bodyPr vert="horz" wrap="square" lIns="0" tIns="0" rIns="0" bIns="0" rtlCol="0" anchor="t">
            <a:spAutoFit/>
          </a:bodyPr>
          <a:lstStyle/>
          <a:p>
            <a:pPr marL="13251" marR="5301">
              <a:lnSpc>
                <a:spcPct val="104200"/>
              </a:lnSpc>
              <a:spcBef>
                <a:spcPts val="73"/>
              </a:spcBef>
            </a:pPr>
            <a:r>
              <a:rPr lang="en-GB" sz="1200" b="1" dirty="0" err="1">
                <a:solidFill>
                  <a:srgbClr val="FF0000"/>
                </a:solidFill>
                <a:ea typeface="Open Sans" panose="020B0606030504020204" pitchFamily="34" charset="0"/>
                <a:cs typeface="Open Sans" panose="020B0606030504020204" pitchFamily="34" charset="0"/>
              </a:rPr>
              <a:t>Joulustress</a:t>
            </a:r>
            <a:endParaRPr lang="en-GB" sz="1200" b="1" dirty="0">
              <a:solidFill>
                <a:srgbClr val="FF0000"/>
              </a:solidFill>
              <a:ea typeface="Open Sans" panose="020B0606030504020204" pitchFamily="34" charset="0"/>
              <a:cs typeface="Open Sans" panose="020B0606030504020204" pitchFamily="34" charset="0"/>
            </a:endParaRPr>
          </a:p>
          <a:p>
            <a:pPr marL="13251" marR="5301">
              <a:lnSpc>
                <a:spcPct val="104200"/>
              </a:lnSpc>
              <a:spcBef>
                <a:spcPts val="73"/>
              </a:spcBef>
            </a:pPr>
            <a:r>
              <a:rPr lang="en-GB" sz="1200" dirty="0">
                <a:ea typeface="Open Sans" panose="020B0606030504020204" pitchFamily="34" charset="0"/>
                <a:cs typeface="Open Sans" panose="020B0606030504020204" pitchFamily="34" charset="0"/>
              </a:rPr>
              <a:t>AP808042</a:t>
            </a:r>
          </a:p>
          <a:p>
            <a:pPr marL="13251" marR="5301">
              <a:lnSpc>
                <a:spcPct val="104200"/>
              </a:lnSpc>
              <a:spcBef>
                <a:spcPts val="73"/>
              </a:spcBef>
            </a:pPr>
            <a:r>
              <a:rPr lang="fr-FR" sz="1000" dirty="0">
                <a:ea typeface="Open Sans" panose="020B0606030504020204" pitchFamily="34" charset="0"/>
                <a:cs typeface="Open Sans" panose="020B0606030504020204" pitchFamily="34" charset="0"/>
              </a:rPr>
              <a:t>Balle anti stress en forme de boule de Noël.</a:t>
            </a:r>
            <a:br>
              <a:rPr lang="en-GB" sz="800" dirty="0">
                <a:ea typeface="Open Sans" panose="020B0606030504020204" pitchFamily="34" charset="0"/>
                <a:cs typeface="Open Sans" panose="020B0606030504020204" pitchFamily="34" charset="0"/>
              </a:rPr>
            </a:br>
            <a:r>
              <a:rPr lang="en-GB" sz="1200" b="1" dirty="0">
                <a:solidFill>
                  <a:srgbClr val="FF0000"/>
                </a:solidFill>
                <a:ea typeface="Open Sans" panose="020B0606030504020204" pitchFamily="34" charset="0"/>
                <a:cs typeface="Open Sans" panose="020B0606030504020204" pitchFamily="34" charset="0"/>
              </a:rPr>
              <a:t>00,00 EUR</a:t>
            </a:r>
          </a:p>
        </p:txBody>
      </p:sp>
      <p:sp>
        <p:nvSpPr>
          <p:cNvPr id="49" name="object 57">
            <a:extLst>
              <a:ext uri="{FF2B5EF4-FFF2-40B4-BE49-F238E27FC236}">
                <a16:creationId xmlns:a16="http://schemas.microsoft.com/office/drawing/2014/main" id="{2B4D8677-DF4D-49ED-A4A8-D5230E57C3B8}"/>
              </a:ext>
            </a:extLst>
          </p:cNvPr>
          <p:cNvSpPr txBox="1"/>
          <p:nvPr/>
        </p:nvSpPr>
        <p:spPr>
          <a:xfrm>
            <a:off x="353002" y="4075653"/>
            <a:ext cx="5065237" cy="376529"/>
          </a:xfrm>
          <a:prstGeom prst="rect">
            <a:avLst/>
          </a:prstGeom>
        </p:spPr>
        <p:txBody>
          <a:bodyPr vert="horz" wrap="square" lIns="0" tIns="12589" rIns="0" bIns="0" rtlCol="0">
            <a:spAutoFit/>
          </a:bodyPr>
          <a:lstStyle/>
          <a:p>
            <a:pPr marL="13248" marR="5300">
              <a:lnSpc>
                <a:spcPct val="102299"/>
              </a:lnSpc>
              <a:spcBef>
                <a:spcPts val="101"/>
              </a:spcBef>
            </a:pPr>
            <a:r>
              <a:rPr lang="fr-FR" sz="2400" b="1" cap="all" spc="15" dirty="0">
                <a:solidFill>
                  <a:schemeClr val="bg1"/>
                </a:solidFill>
                <a:latin typeface="Ropa Mix Pro" panose="020B0504020101010102" pitchFamily="34" charset="0"/>
                <a:cs typeface="Ropa Mix Pro" panose="020B0504020101010102" pitchFamily="34" charset="0"/>
              </a:rPr>
              <a:t>Apportez un peu de magie à Noël</a:t>
            </a:r>
            <a:endParaRPr lang="en-GB" sz="2400" b="1" cap="all" spc="15" dirty="0">
              <a:solidFill>
                <a:schemeClr val="bg1"/>
              </a:solidFill>
              <a:latin typeface="Ropa Mix Pro" panose="020B0504020101010102" pitchFamily="34" charset="0"/>
              <a:cs typeface="Ropa Mix Pro" panose="020B0504020101010102" pitchFamily="34" charset="0"/>
            </a:endParaRPr>
          </a:p>
        </p:txBody>
      </p:sp>
      <p:sp>
        <p:nvSpPr>
          <p:cNvPr id="3" name="Szövegdoboz 2">
            <a:extLst>
              <a:ext uri="{FF2B5EF4-FFF2-40B4-BE49-F238E27FC236}">
                <a16:creationId xmlns:a16="http://schemas.microsoft.com/office/drawing/2014/main" id="{B07B6CA7-1391-4A5F-8F33-2C7C19CFA42B}"/>
              </a:ext>
            </a:extLst>
          </p:cNvPr>
          <p:cNvSpPr txBox="1"/>
          <p:nvPr/>
        </p:nvSpPr>
        <p:spPr>
          <a:xfrm>
            <a:off x="352561" y="4482829"/>
            <a:ext cx="5054328" cy="738664"/>
          </a:xfrm>
          <a:prstGeom prst="rect">
            <a:avLst/>
          </a:prstGeom>
          <a:noFill/>
        </p:spPr>
        <p:txBody>
          <a:bodyPr wrap="square" lIns="0" tIns="0" rIns="0" bIns="0" rtlCol="0">
            <a:spAutoFit/>
          </a:bodyPr>
          <a:lstStyle/>
          <a:p>
            <a:pPr algn="just"/>
            <a:r>
              <a:rPr lang="fr-FR" sz="1200" dirty="0">
                <a:solidFill>
                  <a:schemeClr val="bg1"/>
                </a:solidFill>
              </a:rPr>
              <a:t>Créez une atmosphère pendant les fêtes de fin d'année grâce à des cadeaux promotionnels très attirants. Faites la promotion de votre entreprise avec de délicieux produits sur le thème de Noël ou créez vos propres impressions et diffuser une image avec votre marque.</a:t>
            </a:r>
            <a:endParaRPr lang="en-GB" sz="1000" dirty="0">
              <a:solidFill>
                <a:srgbClr val="9F5927"/>
              </a:solidFill>
            </a:endParaRPr>
          </a:p>
        </p:txBody>
      </p:sp>
      <p:sp>
        <p:nvSpPr>
          <p:cNvPr id="15" name="Téglalap 14">
            <a:extLst>
              <a:ext uri="{FF2B5EF4-FFF2-40B4-BE49-F238E27FC236}">
                <a16:creationId xmlns:a16="http://schemas.microsoft.com/office/drawing/2014/main" id="{C8FAD844-A055-440B-BA9E-3EFC43D54E3A}"/>
              </a:ext>
            </a:extLst>
          </p:cNvPr>
          <p:cNvSpPr/>
          <p:nvPr/>
        </p:nvSpPr>
        <p:spPr>
          <a:xfrm>
            <a:off x="348113" y="11724606"/>
            <a:ext cx="1151310" cy="117894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églalap 50">
            <a:extLst>
              <a:ext uri="{FF2B5EF4-FFF2-40B4-BE49-F238E27FC236}">
                <a16:creationId xmlns:a16="http://schemas.microsoft.com/office/drawing/2014/main" id="{2B2351E0-9608-4980-A1F3-5748DBA2F384}"/>
              </a:ext>
            </a:extLst>
          </p:cNvPr>
          <p:cNvSpPr/>
          <p:nvPr/>
        </p:nvSpPr>
        <p:spPr>
          <a:xfrm>
            <a:off x="1653355" y="11724605"/>
            <a:ext cx="1151310" cy="1184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églalap 51">
            <a:extLst>
              <a:ext uri="{FF2B5EF4-FFF2-40B4-BE49-F238E27FC236}">
                <a16:creationId xmlns:a16="http://schemas.microsoft.com/office/drawing/2014/main" id="{BD638168-A5B9-465F-8F4B-0AB90C81615F}"/>
              </a:ext>
            </a:extLst>
          </p:cNvPr>
          <p:cNvSpPr/>
          <p:nvPr/>
        </p:nvSpPr>
        <p:spPr>
          <a:xfrm>
            <a:off x="2951536" y="11724606"/>
            <a:ext cx="1151310" cy="1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églalap 52">
            <a:extLst>
              <a:ext uri="{FF2B5EF4-FFF2-40B4-BE49-F238E27FC236}">
                <a16:creationId xmlns:a16="http://schemas.microsoft.com/office/drawing/2014/main" id="{3D9F2999-06B0-4F2E-87A3-B26DD4A77943}"/>
              </a:ext>
            </a:extLst>
          </p:cNvPr>
          <p:cNvSpPr/>
          <p:nvPr/>
        </p:nvSpPr>
        <p:spPr>
          <a:xfrm>
            <a:off x="4256147" y="11724606"/>
            <a:ext cx="1151310" cy="1178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bject 53">
            <a:extLst>
              <a:ext uri="{FF2B5EF4-FFF2-40B4-BE49-F238E27FC236}">
                <a16:creationId xmlns:a16="http://schemas.microsoft.com/office/drawing/2014/main" id="{511B26E6-0E23-46BF-A43A-49286C7D5F77}"/>
              </a:ext>
            </a:extLst>
          </p:cNvPr>
          <p:cNvSpPr txBox="1"/>
          <p:nvPr/>
        </p:nvSpPr>
        <p:spPr>
          <a:xfrm>
            <a:off x="355788" y="13004943"/>
            <a:ext cx="1212463" cy="1426673"/>
          </a:xfrm>
          <a:prstGeom prst="rect">
            <a:avLst/>
          </a:prstGeom>
        </p:spPr>
        <p:txBody>
          <a:bodyPr vert="horz" wrap="square" lIns="0" tIns="0" rIns="0" bIns="0" rtlCol="0" anchor="t">
            <a:spAutoFit/>
          </a:bodyPr>
          <a:lstStyle/>
          <a:p>
            <a:pPr marL="13251" marR="5301">
              <a:lnSpc>
                <a:spcPct val="104200"/>
              </a:lnSpc>
              <a:spcBef>
                <a:spcPts val="73"/>
              </a:spcBef>
            </a:pPr>
            <a:r>
              <a:rPr lang="en-GB" sz="1200" b="1" dirty="0" err="1">
                <a:solidFill>
                  <a:srgbClr val="FF0000"/>
                </a:solidFill>
                <a:ea typeface="Open Sans" panose="020B0606030504020204" pitchFamily="34" charset="0"/>
                <a:cs typeface="Open Sans" panose="020B0606030504020204" pitchFamily="34" charset="0"/>
              </a:rPr>
              <a:t>HeXmas</a:t>
            </a:r>
            <a:r>
              <a:rPr lang="en-GB" sz="1200" b="1" dirty="0">
                <a:solidFill>
                  <a:srgbClr val="FF0000"/>
                </a:solidFill>
                <a:ea typeface="Open Sans" panose="020B0606030504020204" pitchFamily="34" charset="0"/>
                <a:cs typeface="Open Sans" panose="020B0606030504020204" pitchFamily="34" charset="0"/>
              </a:rPr>
              <a:t> Eco</a:t>
            </a:r>
            <a:endParaRPr lang="hu-HU" sz="1200" b="1" dirty="0">
              <a:solidFill>
                <a:srgbClr val="FF0000"/>
              </a:solidFill>
              <a:ea typeface="Open Sans" panose="020B0606030504020204" pitchFamily="34" charset="0"/>
              <a:cs typeface="Open Sans" panose="020B0606030504020204" pitchFamily="34" charset="0"/>
            </a:endParaRPr>
          </a:p>
          <a:p>
            <a:pPr marL="13251" marR="5301">
              <a:lnSpc>
                <a:spcPct val="104200"/>
              </a:lnSpc>
              <a:spcBef>
                <a:spcPts val="73"/>
              </a:spcBef>
            </a:pPr>
            <a:r>
              <a:rPr lang="en-GB" sz="1200" dirty="0">
                <a:ea typeface="Open Sans" panose="020B0606030504020204" pitchFamily="34" charset="0"/>
                <a:cs typeface="Open Sans" panose="020B0606030504020204" pitchFamily="34" charset="0"/>
              </a:rPr>
              <a:t>AP716496</a:t>
            </a:r>
          </a:p>
          <a:p>
            <a:pPr marL="13251" marR="5301">
              <a:lnSpc>
                <a:spcPct val="104200"/>
              </a:lnSpc>
              <a:spcBef>
                <a:spcPts val="73"/>
              </a:spcBef>
            </a:pPr>
            <a:r>
              <a:rPr lang="fr-FR" sz="1000" dirty="0">
                <a:ea typeface="Open Sans" panose="020B0606030504020204" pitchFamily="34" charset="0"/>
                <a:cs typeface="Open Sans" panose="020B0606030504020204" pitchFamily="34" charset="0"/>
              </a:rPr>
              <a:t>Calendrier de l´Avent hexagonal sur mesure imprimé en quadri en papier kraft avec 24 compartiments.</a:t>
            </a:r>
            <a:endParaRPr lang="hu-HU" sz="1000" dirty="0">
              <a:ea typeface="Open Sans" panose="020B0606030504020204" pitchFamily="34" charset="0"/>
              <a:cs typeface="Open Sans" panose="020B0606030504020204" pitchFamily="34" charset="0"/>
            </a:endParaRPr>
          </a:p>
          <a:p>
            <a:pPr marL="13251" marR="5301">
              <a:lnSpc>
                <a:spcPct val="104200"/>
              </a:lnSpc>
              <a:spcBef>
                <a:spcPts val="73"/>
              </a:spcBef>
            </a:pPr>
            <a:r>
              <a:rPr lang="en-GB" sz="1200" b="1" dirty="0">
                <a:solidFill>
                  <a:srgbClr val="FF0000"/>
                </a:solidFill>
                <a:ea typeface="Open Sans" panose="020B0606030504020204" pitchFamily="34" charset="0"/>
                <a:cs typeface="Open Sans" panose="020B0606030504020204" pitchFamily="34" charset="0"/>
              </a:rPr>
              <a:t>00,00 EUR</a:t>
            </a:r>
          </a:p>
        </p:txBody>
      </p:sp>
      <p:pic>
        <p:nvPicPr>
          <p:cNvPr id="10" name="Kép 9" descr="A képen szöveg, mozdulatlan, tároló látható&#10;&#10;Automatikusan generált leírás">
            <a:extLst>
              <a:ext uri="{FF2B5EF4-FFF2-40B4-BE49-F238E27FC236}">
                <a16:creationId xmlns:a16="http://schemas.microsoft.com/office/drawing/2014/main" id="{C61ED897-3034-4D35-8F3C-29A64CE39F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270" y="11756550"/>
            <a:ext cx="908997" cy="1115059"/>
          </a:xfrm>
          <a:prstGeom prst="rect">
            <a:avLst/>
          </a:prstGeom>
        </p:spPr>
      </p:pic>
      <p:pic>
        <p:nvPicPr>
          <p:cNvPr id="13" name="Kép 12">
            <a:extLst>
              <a:ext uri="{FF2B5EF4-FFF2-40B4-BE49-F238E27FC236}">
                <a16:creationId xmlns:a16="http://schemas.microsoft.com/office/drawing/2014/main" id="{E14B37C3-5436-4A03-ACC8-FF90E37B41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2725" y="11756549"/>
            <a:ext cx="1148533" cy="825106"/>
          </a:xfrm>
          <a:prstGeom prst="rect">
            <a:avLst/>
          </a:prstGeom>
        </p:spPr>
      </p:pic>
      <p:pic>
        <p:nvPicPr>
          <p:cNvPr id="18" name="Kép 17" descr="A képen szöveg látható&#10;&#10;Automatikusan generált leírás">
            <a:extLst>
              <a:ext uri="{FF2B5EF4-FFF2-40B4-BE49-F238E27FC236}">
                <a16:creationId xmlns:a16="http://schemas.microsoft.com/office/drawing/2014/main" id="{9F2904EA-CD15-401F-BD31-38D9E594DF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5223" y="12581656"/>
            <a:ext cx="453013" cy="323995"/>
          </a:xfrm>
          <a:prstGeom prst="rect">
            <a:avLst/>
          </a:prstGeom>
        </p:spPr>
      </p:pic>
      <p:pic>
        <p:nvPicPr>
          <p:cNvPr id="31" name="Kép 30">
            <a:extLst>
              <a:ext uri="{FF2B5EF4-FFF2-40B4-BE49-F238E27FC236}">
                <a16:creationId xmlns:a16="http://schemas.microsoft.com/office/drawing/2014/main" id="{67D965C2-F324-433A-A90B-F1C5B7556A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8207" y="11756078"/>
            <a:ext cx="1105286" cy="1116000"/>
          </a:xfrm>
          <a:prstGeom prst="rect">
            <a:avLst/>
          </a:prstGeom>
        </p:spPr>
      </p:pic>
      <p:pic>
        <p:nvPicPr>
          <p:cNvPr id="33" name="Kép 32" descr="A képen szöveg, mozdulatlan, boríték látható&#10;&#10;Automatikusan generált leírás">
            <a:extLst>
              <a:ext uri="{FF2B5EF4-FFF2-40B4-BE49-F238E27FC236}">
                <a16:creationId xmlns:a16="http://schemas.microsoft.com/office/drawing/2014/main" id="{73C05CB6-55EC-4B9D-ADB0-2F77C4EFCE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9883" y="11756078"/>
            <a:ext cx="963839" cy="832756"/>
          </a:xfrm>
          <a:prstGeom prst="rect">
            <a:avLst/>
          </a:prstGeom>
        </p:spPr>
      </p:pic>
      <p:grpSp>
        <p:nvGrpSpPr>
          <p:cNvPr id="67" name="Csoportba foglalás 66">
            <a:extLst>
              <a:ext uri="{FF2B5EF4-FFF2-40B4-BE49-F238E27FC236}">
                <a16:creationId xmlns:a16="http://schemas.microsoft.com/office/drawing/2014/main" id="{E1F4600A-1A3E-4F1F-AA5F-88E5EFA5264D}"/>
              </a:ext>
            </a:extLst>
          </p:cNvPr>
          <p:cNvGrpSpPr/>
          <p:nvPr/>
        </p:nvGrpSpPr>
        <p:grpSpPr>
          <a:xfrm>
            <a:off x="3050190" y="5480946"/>
            <a:ext cx="2229092" cy="1626056"/>
            <a:chOff x="3047886" y="5096160"/>
            <a:chExt cx="2229092" cy="1626056"/>
          </a:xfrm>
        </p:grpSpPr>
        <p:sp>
          <p:nvSpPr>
            <p:cNvPr id="58" name="object 53">
              <a:extLst>
                <a:ext uri="{FF2B5EF4-FFF2-40B4-BE49-F238E27FC236}">
                  <a16:creationId xmlns:a16="http://schemas.microsoft.com/office/drawing/2014/main" id="{5A94F584-E6D6-4CA2-8CF1-15C8BD6F2D68}"/>
                </a:ext>
              </a:extLst>
            </p:cNvPr>
            <p:cNvSpPr txBox="1"/>
            <p:nvPr/>
          </p:nvSpPr>
          <p:spPr>
            <a:xfrm>
              <a:off x="3047886" y="5096160"/>
              <a:ext cx="2229092" cy="869725"/>
            </a:xfrm>
            <a:prstGeom prst="rect">
              <a:avLst/>
            </a:prstGeom>
          </p:spPr>
          <p:txBody>
            <a:bodyPr vert="horz" wrap="square" lIns="0" tIns="0" rIns="0" bIns="0" rtlCol="0" anchor="t">
              <a:spAutoFit/>
            </a:bodyPr>
            <a:lstStyle/>
            <a:p>
              <a:pPr marL="13249" marR="5300">
                <a:lnSpc>
                  <a:spcPct val="104200"/>
                </a:lnSpc>
                <a:spcBef>
                  <a:spcPts val="73"/>
                </a:spcBef>
              </a:pPr>
              <a:r>
                <a:rPr lang="en-GB" sz="1200" b="1" dirty="0" err="1">
                  <a:solidFill>
                    <a:srgbClr val="EF4949"/>
                  </a:solidFill>
                  <a:ea typeface="Open Sans" panose="020B0606030504020204" pitchFamily="34" charset="0"/>
                  <a:cs typeface="Open Sans" panose="020B0606030504020204" pitchFamily="34" charset="0"/>
                </a:rPr>
                <a:t>Kannykka</a:t>
              </a:r>
              <a:r>
                <a:rPr lang="en-GB" sz="1200" b="1" dirty="0">
                  <a:solidFill>
                    <a:srgbClr val="A47A60"/>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AP716503</a:t>
              </a:r>
              <a:br>
                <a:rPr lang="en-GB" sz="800" dirty="0"/>
              </a:br>
              <a:r>
                <a:rPr lang="fr-FR" sz="1000" dirty="0"/>
                <a:t>Support pour téléphone de bureau en contreplaqué de bambou avec découpage en forme de motif de Noël.</a:t>
              </a:r>
              <a:endParaRPr lang="hu-HU" sz="1000" dirty="0"/>
            </a:p>
            <a:p>
              <a:pPr marL="13249" marR="5300">
                <a:lnSpc>
                  <a:spcPct val="104200"/>
                </a:lnSpc>
                <a:spcBef>
                  <a:spcPts val="73"/>
                </a:spcBef>
              </a:pPr>
              <a:r>
                <a:rPr lang="en-GB" sz="1200" b="1" dirty="0">
                  <a:solidFill>
                    <a:srgbClr val="EF4949"/>
                  </a:solidFill>
                  <a:ea typeface="Open Sans" panose="020B0606030504020204" pitchFamily="34" charset="0"/>
                  <a:cs typeface="Open Sans" panose="020B0606030504020204" pitchFamily="34" charset="0"/>
                </a:rPr>
                <a:t>00,00 EUR</a:t>
              </a:r>
            </a:p>
          </p:txBody>
        </p:sp>
        <p:sp>
          <p:nvSpPr>
            <p:cNvPr id="59" name="object 53">
              <a:extLst>
                <a:ext uri="{FF2B5EF4-FFF2-40B4-BE49-F238E27FC236}">
                  <a16:creationId xmlns:a16="http://schemas.microsoft.com/office/drawing/2014/main" id="{FBECF247-1E2B-4F86-BCAC-E450262E99DD}"/>
                </a:ext>
              </a:extLst>
            </p:cNvPr>
            <p:cNvSpPr txBox="1"/>
            <p:nvPr/>
          </p:nvSpPr>
          <p:spPr>
            <a:xfrm>
              <a:off x="3047886" y="6012535"/>
              <a:ext cx="2229092" cy="709681"/>
            </a:xfrm>
            <a:prstGeom prst="rect">
              <a:avLst/>
            </a:prstGeom>
          </p:spPr>
          <p:txBody>
            <a:bodyPr vert="horz" wrap="square" lIns="0" tIns="0" rIns="0" bIns="0" rtlCol="0" anchor="t">
              <a:spAutoFit/>
            </a:bodyPr>
            <a:lstStyle/>
            <a:p>
              <a:pPr marL="13249" marR="5300">
                <a:lnSpc>
                  <a:spcPct val="104200"/>
                </a:lnSpc>
                <a:spcBef>
                  <a:spcPts val="73"/>
                </a:spcBef>
              </a:pPr>
              <a:r>
                <a:rPr lang="en-GB" sz="1200" b="1" dirty="0" err="1">
                  <a:solidFill>
                    <a:srgbClr val="EF4949"/>
                  </a:solidFill>
                  <a:ea typeface="Open Sans" panose="020B0606030504020204" pitchFamily="34" charset="0"/>
                  <a:cs typeface="Open Sans" panose="020B0606030504020204" pitchFamily="34" charset="0"/>
                </a:rPr>
                <a:t>Fjerny</a:t>
              </a:r>
              <a:r>
                <a:rPr lang="en-GB" sz="1200" b="1" dirty="0">
                  <a:solidFill>
                    <a:srgbClr val="A47A60"/>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AP716504</a:t>
              </a:r>
              <a:br>
                <a:rPr lang="en-GB" sz="800" dirty="0"/>
              </a:br>
              <a:r>
                <a:rPr lang="fr-FR" sz="1000" dirty="0"/>
                <a:t>Porte-clé en contreplaqué de bambou avec anneau en métal.</a:t>
              </a:r>
              <a:endParaRPr lang="hu-HU" sz="1000" dirty="0"/>
            </a:p>
            <a:p>
              <a:pPr marL="13249" marR="5300">
                <a:lnSpc>
                  <a:spcPct val="104200"/>
                </a:lnSpc>
                <a:spcBef>
                  <a:spcPts val="73"/>
                </a:spcBef>
              </a:pPr>
              <a:r>
                <a:rPr lang="en-GB" sz="1200" b="1" dirty="0">
                  <a:solidFill>
                    <a:srgbClr val="EF4949"/>
                  </a:solidFill>
                  <a:ea typeface="Open Sans" panose="020B0606030504020204" pitchFamily="34" charset="0"/>
                  <a:cs typeface="Open Sans" panose="020B0606030504020204" pitchFamily="34" charset="0"/>
                </a:rPr>
                <a:t>00,00 EUR</a:t>
              </a:r>
            </a:p>
          </p:txBody>
        </p:sp>
      </p:grpSp>
      <p:grpSp>
        <p:nvGrpSpPr>
          <p:cNvPr id="65" name="Csoportba foglalás 64">
            <a:extLst>
              <a:ext uri="{FF2B5EF4-FFF2-40B4-BE49-F238E27FC236}">
                <a16:creationId xmlns:a16="http://schemas.microsoft.com/office/drawing/2014/main" id="{CFA765E3-BF4C-42D0-B077-8E967456E44F}"/>
              </a:ext>
            </a:extLst>
          </p:cNvPr>
          <p:cNvGrpSpPr/>
          <p:nvPr/>
        </p:nvGrpSpPr>
        <p:grpSpPr>
          <a:xfrm>
            <a:off x="3029395" y="9340741"/>
            <a:ext cx="2233739" cy="1942110"/>
            <a:chOff x="3047935" y="9051264"/>
            <a:chExt cx="2233739" cy="1942110"/>
          </a:xfrm>
        </p:grpSpPr>
        <p:sp>
          <p:nvSpPr>
            <p:cNvPr id="62" name="object 53">
              <a:extLst>
                <a:ext uri="{FF2B5EF4-FFF2-40B4-BE49-F238E27FC236}">
                  <a16:creationId xmlns:a16="http://schemas.microsoft.com/office/drawing/2014/main" id="{586ECBBA-D638-442D-9252-BA3819EE5F04}"/>
                </a:ext>
              </a:extLst>
            </p:cNvPr>
            <p:cNvSpPr txBox="1"/>
            <p:nvPr/>
          </p:nvSpPr>
          <p:spPr>
            <a:xfrm>
              <a:off x="3052582" y="9051264"/>
              <a:ext cx="2229092" cy="1061766"/>
            </a:xfrm>
            <a:prstGeom prst="rect">
              <a:avLst/>
            </a:prstGeom>
          </p:spPr>
          <p:txBody>
            <a:bodyPr vert="horz" wrap="square" lIns="0" tIns="0" rIns="0" bIns="0" rtlCol="0" anchor="t">
              <a:spAutoFit/>
            </a:bodyPr>
            <a:lstStyle/>
            <a:p>
              <a:pPr marL="13249" marR="5300">
                <a:lnSpc>
                  <a:spcPct val="104200"/>
                </a:lnSpc>
                <a:spcBef>
                  <a:spcPts val="73"/>
                </a:spcBef>
              </a:pPr>
              <a:r>
                <a:rPr lang="en-GB" sz="1200" b="1" dirty="0">
                  <a:solidFill>
                    <a:srgbClr val="EF4949"/>
                  </a:solidFill>
                  <a:ea typeface="Open Sans" panose="020B0606030504020204" pitchFamily="34" charset="0"/>
                  <a:cs typeface="Open Sans" panose="020B0606030504020204" pitchFamily="34" charset="0"/>
                </a:rPr>
                <a:t>CreaBox Pillow Xmas S</a:t>
              </a:r>
              <a:r>
                <a:rPr lang="en-GB" sz="1400" b="1" dirty="0">
                  <a:solidFill>
                    <a:srgbClr val="EF4949"/>
                  </a:solidFill>
                  <a:ea typeface="Open Sans" panose="020B0606030504020204" pitchFamily="34" charset="0"/>
                  <a:cs typeface="Open Sans" panose="020B0606030504020204" pitchFamily="34" charset="0"/>
                </a:rPr>
                <a:t> </a:t>
              </a:r>
              <a:r>
                <a:rPr lang="en-GB" sz="1200" dirty="0">
                  <a:ea typeface="Open Sans" panose="020B0606030504020204" pitchFamily="34" charset="0"/>
                  <a:cs typeface="Open Sans" panose="020B0606030504020204" pitchFamily="34" charset="0"/>
                </a:rPr>
                <a:t>AP716499</a:t>
              </a:r>
              <a:br>
                <a:rPr lang="en-GB" sz="800" dirty="0"/>
              </a:br>
              <a:r>
                <a:rPr lang="fr-FR" sz="1000" dirty="0"/>
                <a:t>Boite en forme de petit coussin sur mesure en papier cartonné imprimé en quadri avec une fenêtre en forme de sapin de Noël.</a:t>
              </a:r>
              <a:endParaRPr lang="hu-HU" sz="1000" dirty="0"/>
            </a:p>
            <a:p>
              <a:pPr marL="13249" marR="5300">
                <a:lnSpc>
                  <a:spcPct val="104200"/>
                </a:lnSpc>
                <a:spcBef>
                  <a:spcPts val="73"/>
                </a:spcBef>
              </a:pPr>
              <a:r>
                <a:rPr lang="en-GB" sz="1200" b="1" dirty="0">
                  <a:solidFill>
                    <a:srgbClr val="EF4949"/>
                  </a:solidFill>
                  <a:ea typeface="Open Sans" panose="020B0606030504020204" pitchFamily="34" charset="0"/>
                  <a:cs typeface="Open Sans" panose="020B0606030504020204" pitchFamily="34" charset="0"/>
                </a:rPr>
                <a:t>00,00 EUR</a:t>
              </a:r>
            </a:p>
          </p:txBody>
        </p:sp>
        <p:sp>
          <p:nvSpPr>
            <p:cNvPr id="63" name="object 53">
              <a:extLst>
                <a:ext uri="{FF2B5EF4-FFF2-40B4-BE49-F238E27FC236}">
                  <a16:creationId xmlns:a16="http://schemas.microsoft.com/office/drawing/2014/main" id="{501E647A-74D3-48A7-BC4A-15D382C16C9E}"/>
                </a:ext>
              </a:extLst>
            </p:cNvPr>
            <p:cNvSpPr txBox="1"/>
            <p:nvPr/>
          </p:nvSpPr>
          <p:spPr>
            <a:xfrm>
              <a:off x="3047935" y="10123649"/>
              <a:ext cx="2229092" cy="869725"/>
            </a:xfrm>
            <a:prstGeom prst="rect">
              <a:avLst/>
            </a:prstGeom>
          </p:spPr>
          <p:txBody>
            <a:bodyPr vert="horz" wrap="square" lIns="0" tIns="0" rIns="0" bIns="0" rtlCol="0" anchor="t">
              <a:spAutoFit/>
            </a:bodyPr>
            <a:lstStyle/>
            <a:p>
              <a:pPr marL="13249" marR="5300">
                <a:lnSpc>
                  <a:spcPct val="104200"/>
                </a:lnSpc>
                <a:spcBef>
                  <a:spcPts val="73"/>
                </a:spcBef>
              </a:pPr>
              <a:r>
                <a:rPr lang="en-GB" sz="1200" b="1" dirty="0">
                  <a:solidFill>
                    <a:srgbClr val="EF4949"/>
                  </a:solidFill>
                  <a:ea typeface="Open Sans" panose="020B0606030504020204" pitchFamily="34" charset="0"/>
                  <a:cs typeface="Open Sans" panose="020B0606030504020204" pitchFamily="34" charset="0"/>
                </a:rPr>
                <a:t>CreaBox Pillow Carry S </a:t>
              </a:r>
              <a:r>
                <a:rPr lang="en-GB" sz="1200" dirty="0">
                  <a:ea typeface="Open Sans" panose="020B0606030504020204" pitchFamily="34" charset="0"/>
                  <a:cs typeface="Open Sans" panose="020B0606030504020204" pitchFamily="34" charset="0"/>
                </a:rPr>
                <a:t>AP716501</a:t>
              </a:r>
              <a:br>
                <a:rPr lang="en-GB" sz="800" dirty="0"/>
              </a:br>
              <a:r>
                <a:rPr lang="fr-FR" sz="1000" dirty="0"/>
                <a:t>Boite en forme de petit coussin sur mesure en papier cartonné imprimé en quadri avec une poignée.</a:t>
              </a:r>
              <a:endParaRPr lang="hu-HU" sz="1000" dirty="0"/>
            </a:p>
            <a:p>
              <a:pPr marL="13249" marR="5300">
                <a:lnSpc>
                  <a:spcPct val="104200"/>
                </a:lnSpc>
                <a:spcBef>
                  <a:spcPts val="73"/>
                </a:spcBef>
              </a:pPr>
              <a:r>
                <a:rPr lang="en-GB" sz="1200" b="1" dirty="0">
                  <a:solidFill>
                    <a:srgbClr val="EF4949"/>
                  </a:solidFill>
                  <a:ea typeface="Open Sans" panose="020B0606030504020204" pitchFamily="34" charset="0"/>
                  <a:cs typeface="Open Sans" panose="020B0606030504020204" pitchFamily="34" charset="0"/>
                </a:rPr>
                <a:t>00,00 EUR</a:t>
              </a:r>
            </a:p>
          </p:txBody>
        </p:sp>
      </p:grpSp>
      <p:pic>
        <p:nvPicPr>
          <p:cNvPr id="69" name="Kép 68" descr="A képen szöveg, mozdulatlan, boríték, névjegykártya látható&#10;&#10;Automatikusan generált leírás">
            <a:extLst>
              <a:ext uri="{FF2B5EF4-FFF2-40B4-BE49-F238E27FC236}">
                <a16:creationId xmlns:a16="http://schemas.microsoft.com/office/drawing/2014/main" id="{62758281-5A8A-4232-96F3-3343AA3A27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63479" y="12546154"/>
            <a:ext cx="408120" cy="353268"/>
          </a:xfrm>
          <a:prstGeom prst="rect">
            <a:avLst/>
          </a:prstGeom>
        </p:spPr>
      </p:pic>
      <p:sp>
        <p:nvSpPr>
          <p:cNvPr id="55" name="Téglalap 54">
            <a:extLst>
              <a:ext uri="{FF2B5EF4-FFF2-40B4-BE49-F238E27FC236}">
                <a16:creationId xmlns:a16="http://schemas.microsoft.com/office/drawing/2014/main" id="{3696A979-498F-4597-B1D7-52B5FF87A4D7}"/>
              </a:ext>
            </a:extLst>
          </p:cNvPr>
          <p:cNvSpPr/>
          <p:nvPr/>
        </p:nvSpPr>
        <p:spPr>
          <a:xfrm>
            <a:off x="1443" y="15027485"/>
            <a:ext cx="5758006" cy="361234"/>
          </a:xfrm>
          <a:prstGeom prst="rect">
            <a:avLst/>
          </a:prstGeom>
          <a:solidFill>
            <a:srgbClr val="EF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46E78"/>
              </a:solidFill>
            </a:endParaRPr>
          </a:p>
        </p:txBody>
      </p:sp>
      <p:sp>
        <p:nvSpPr>
          <p:cNvPr id="70" name="Szövegdoboz 69">
            <a:extLst>
              <a:ext uri="{FF2B5EF4-FFF2-40B4-BE49-F238E27FC236}">
                <a16:creationId xmlns:a16="http://schemas.microsoft.com/office/drawing/2014/main" id="{92CC879E-CD4E-45ED-AA92-2BE86A2BE9A2}"/>
              </a:ext>
            </a:extLst>
          </p:cNvPr>
          <p:cNvSpPr txBox="1"/>
          <p:nvPr/>
        </p:nvSpPr>
        <p:spPr>
          <a:xfrm>
            <a:off x="311734" y="15118543"/>
            <a:ext cx="5158508" cy="184666"/>
          </a:xfrm>
          <a:prstGeom prst="rect">
            <a:avLst/>
          </a:prstGeom>
          <a:noFill/>
        </p:spPr>
        <p:txBody>
          <a:bodyPr wrap="square" lIns="0" tIns="0" rIns="0" bIns="0" rtlCol="0">
            <a:spAutoFit/>
          </a:bodyPr>
          <a:lstStyle/>
          <a:p>
            <a:pPr algn="ctr"/>
            <a:r>
              <a:rPr lang="fr-FR" sz="1200" b="1" cap="all" dirty="0">
                <a:solidFill>
                  <a:schemeClr val="bg1"/>
                </a:solidFill>
              </a:rPr>
              <a:t>Retrouvez d'autres idées cadeaux dans notre catalogue de Noël !</a:t>
            </a:r>
            <a:endParaRPr lang="en-GB" sz="1000" b="1" cap="all" dirty="0">
              <a:solidFill>
                <a:schemeClr val="bg1"/>
              </a:solidFill>
            </a:endParaRPr>
          </a:p>
        </p:txBody>
      </p:sp>
      <p:pic>
        <p:nvPicPr>
          <p:cNvPr id="11" name="Kép 10" descr="A képen bezárás látható&#10;&#10;Automatikusan generált leírás">
            <a:extLst>
              <a:ext uri="{FF2B5EF4-FFF2-40B4-BE49-F238E27FC236}">
                <a16:creationId xmlns:a16="http://schemas.microsoft.com/office/drawing/2014/main" id="{7022A629-9DE0-9932-9449-88D55505DBEA}"/>
              </a:ext>
            </a:extLst>
          </p:cNvPr>
          <p:cNvPicPr>
            <a:picLocks noChangeAspect="1"/>
          </p:cNvPicPr>
          <p:nvPr/>
        </p:nvPicPr>
        <p:blipFill rotWithShape="1">
          <a:blip r:embed="rId11">
            <a:extLst>
              <a:ext uri="{28A0092B-C50C-407E-A947-70E740481C1C}">
                <a14:useLocalDpi xmlns:a14="http://schemas.microsoft.com/office/drawing/2010/main" val="0"/>
              </a:ext>
            </a:extLst>
          </a:blip>
          <a:srcRect l="6150" t="7434" r="7788" b="2240"/>
          <a:stretch/>
        </p:blipFill>
        <p:spPr>
          <a:xfrm>
            <a:off x="2885619" y="7297963"/>
            <a:ext cx="2873830" cy="2012400"/>
          </a:xfrm>
          <a:prstGeom prst="rect">
            <a:avLst/>
          </a:prstGeom>
        </p:spPr>
      </p:pic>
      <p:pic>
        <p:nvPicPr>
          <p:cNvPr id="14" name="Kép 13" descr="A képen szöveg, névjegykártya látható&#10;&#10;Automatikusan generált leírás">
            <a:extLst>
              <a:ext uri="{FF2B5EF4-FFF2-40B4-BE49-F238E27FC236}">
                <a16:creationId xmlns:a16="http://schemas.microsoft.com/office/drawing/2014/main" id="{DD6D1123-DFE6-15B7-14AC-C0D561C7A6B4}"/>
              </a:ext>
            </a:extLst>
          </p:cNvPr>
          <p:cNvPicPr>
            <a:picLocks noChangeAspect="1"/>
          </p:cNvPicPr>
          <p:nvPr/>
        </p:nvPicPr>
        <p:blipFill rotWithShape="1">
          <a:blip r:embed="rId12">
            <a:extLst>
              <a:ext uri="{28A0092B-C50C-407E-A947-70E740481C1C}">
                <a14:useLocalDpi xmlns:a14="http://schemas.microsoft.com/office/drawing/2010/main" val="0"/>
              </a:ext>
            </a:extLst>
          </a:blip>
          <a:srcRect l="2268" t="27973" r="2074" b="22741"/>
          <a:stretch/>
        </p:blipFill>
        <p:spPr>
          <a:xfrm>
            <a:off x="279652" y="9309211"/>
            <a:ext cx="2605967" cy="2012400"/>
          </a:xfrm>
          <a:prstGeom prst="rect">
            <a:avLst/>
          </a:prstGeom>
        </p:spPr>
      </p:pic>
      <p:pic>
        <p:nvPicPr>
          <p:cNvPr id="7" name="Kép 6">
            <a:extLst>
              <a:ext uri="{FF2B5EF4-FFF2-40B4-BE49-F238E27FC236}">
                <a16:creationId xmlns:a16="http://schemas.microsoft.com/office/drawing/2014/main" id="{F879DB71-9FF9-2F22-3A2E-67894444738F}"/>
              </a:ext>
            </a:extLst>
          </p:cNvPr>
          <p:cNvPicPr>
            <a:picLocks noChangeAspect="1"/>
          </p:cNvPicPr>
          <p:nvPr/>
        </p:nvPicPr>
        <p:blipFill rotWithShape="1">
          <a:blip r:embed="rId13">
            <a:extLst>
              <a:ext uri="{28A0092B-C50C-407E-A947-70E740481C1C}">
                <a14:useLocalDpi xmlns:a14="http://schemas.microsoft.com/office/drawing/2010/main" val="0"/>
              </a:ext>
            </a:extLst>
          </a:blip>
          <a:srcRect l="4503" t="347" r="9148" b="-347"/>
          <a:stretch/>
        </p:blipFill>
        <p:spPr>
          <a:xfrm>
            <a:off x="279652" y="5293068"/>
            <a:ext cx="2605967" cy="2011325"/>
          </a:xfrm>
          <a:prstGeom prst="rect">
            <a:avLst/>
          </a:prstGeom>
        </p:spPr>
      </p:pic>
    </p:spTree>
    <p:extLst>
      <p:ext uri="{BB962C8B-B14F-4D97-AF65-F5344CB8AC3E}">
        <p14:creationId xmlns:p14="http://schemas.microsoft.com/office/powerpoint/2010/main" val="2539906444"/>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1776</TotalTime>
  <Words>311</Words>
  <Application>Microsoft Office PowerPoint</Application>
  <PresentationFormat>Egyéni</PresentationFormat>
  <Paragraphs>35</Paragraphs>
  <Slides>1</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vt:i4>
      </vt:variant>
    </vt:vector>
  </HeadingPairs>
  <TitlesOfParts>
    <vt:vector size="7" baseType="lpstr">
      <vt:lpstr>Arial</vt:lpstr>
      <vt:lpstr>Calibri</vt:lpstr>
      <vt:lpstr>Calibri Light</vt:lpstr>
      <vt:lpstr>Open Sans</vt:lpstr>
      <vt:lpstr>Ropa Mix Pro</vt:lpstr>
      <vt:lpstr>Office-téma</vt:lpstr>
      <vt:lpstr>PowerPoint-bemutató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subject/>
  <dc:creator>COOL Collection</dc:creator>
  <cp:keywords/>
  <dc:description/>
  <cp:lastModifiedBy>Zöldesi Attila</cp:lastModifiedBy>
  <cp:revision>92</cp:revision>
  <cp:lastPrinted>2020-10-14T10:13:42Z</cp:lastPrinted>
  <dcterms:created xsi:type="dcterms:W3CDTF">2020-04-21T06:52:21Z</dcterms:created>
  <dcterms:modified xsi:type="dcterms:W3CDTF">2022-08-26T08:41:41Z</dcterms:modified>
  <cp:category/>
</cp:coreProperties>
</file>