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Lst>
  <p:sldSz cx="5759450" cy="20159663"/>
  <p:notesSz cx="6881813" cy="9661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évtelen szakasz" id="{365995DA-00A8-451C-8F2E-9708BBEF129C}">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4949"/>
    <a:srgbClr val="FAEFEA"/>
    <a:srgbClr val="F5E0D7"/>
    <a:srgbClr val="EDC9B9"/>
    <a:srgbClr val="E5E5E5"/>
    <a:srgbClr val="ED7F74"/>
    <a:srgbClr val="E46E78"/>
    <a:srgbClr val="E43359"/>
    <a:srgbClr val="EFDEC6"/>
    <a:srgbClr val="A47A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2" autoAdjust="0"/>
    <p:restoredTop sz="96240" autoAdjust="0"/>
  </p:normalViewPr>
  <p:slideViewPr>
    <p:cSldViewPr snapToGrid="0">
      <p:cViewPr>
        <p:scale>
          <a:sx n="66" d="100"/>
          <a:sy n="66" d="100"/>
        </p:scale>
        <p:origin x="2789" y="-1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431959" y="3299280"/>
            <a:ext cx="4895533" cy="7018549"/>
          </a:xfrm>
        </p:spPr>
        <p:txBody>
          <a:bodyPr anchor="b"/>
          <a:lstStyle>
            <a:lvl1pPr algn="ctr">
              <a:defRPr sz="3779"/>
            </a:lvl1pPr>
          </a:lstStyle>
          <a:p>
            <a:r>
              <a:rPr lang="hu-HU"/>
              <a:t>Mintacím szerkesztése</a:t>
            </a:r>
            <a:endParaRPr lang="en-US" dirty="0"/>
          </a:p>
        </p:txBody>
      </p:sp>
      <p:sp>
        <p:nvSpPr>
          <p:cNvPr id="3" name="Subtitle 2"/>
          <p:cNvSpPr>
            <a:spLocks noGrp="1"/>
          </p:cNvSpPr>
          <p:nvPr>
            <p:ph type="subTitle" idx="1"/>
          </p:nvPr>
        </p:nvSpPr>
        <p:spPr>
          <a:xfrm>
            <a:off x="719931" y="10588491"/>
            <a:ext cx="4319588" cy="4867250"/>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2022. 08. 26.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16405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2022. 08. 26.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27576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1607" y="1073315"/>
            <a:ext cx="1241881" cy="17084383"/>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95963" y="1073315"/>
            <a:ext cx="3653651" cy="1708438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2022. 08. 26.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00222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2022. 08. 26.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05661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392963" y="5025922"/>
            <a:ext cx="4967526" cy="8385858"/>
          </a:xfrm>
        </p:spPr>
        <p:txBody>
          <a:bodyPr anchor="b"/>
          <a:lstStyle>
            <a:lvl1pPr>
              <a:defRPr sz="3779"/>
            </a:lvl1pPr>
          </a:lstStyle>
          <a:p>
            <a:r>
              <a:rPr lang="hu-HU"/>
              <a:t>Mintacím szerkesztése</a:t>
            </a:r>
            <a:endParaRPr lang="en-US" dirty="0"/>
          </a:p>
        </p:txBody>
      </p:sp>
      <p:sp>
        <p:nvSpPr>
          <p:cNvPr id="3" name="Text Placeholder 2"/>
          <p:cNvSpPr>
            <a:spLocks noGrp="1"/>
          </p:cNvSpPr>
          <p:nvPr>
            <p:ph type="body" idx="1"/>
          </p:nvPr>
        </p:nvSpPr>
        <p:spPr>
          <a:xfrm>
            <a:off x="392963" y="13491114"/>
            <a:ext cx="4967526" cy="4409925"/>
          </a:xfrm>
        </p:spPr>
        <p:txBody>
          <a:bodyPr/>
          <a:lstStyle>
            <a:lvl1pPr marL="0" indent="0">
              <a:buNone/>
              <a:defRPr sz="1512">
                <a:solidFill>
                  <a:schemeClr val="tx1"/>
                </a:solidFill>
              </a:defRPr>
            </a:lvl1pPr>
            <a:lvl2pPr marL="287990" indent="0">
              <a:buNone/>
              <a:defRPr sz="1260">
                <a:solidFill>
                  <a:schemeClr val="tx1">
                    <a:tint val="75000"/>
                  </a:schemeClr>
                </a:solidFill>
              </a:defRPr>
            </a:lvl2pPr>
            <a:lvl3pPr marL="575981" indent="0">
              <a:buNone/>
              <a:defRPr sz="1134">
                <a:solidFill>
                  <a:schemeClr val="tx1">
                    <a:tint val="75000"/>
                  </a:schemeClr>
                </a:solidFill>
              </a:defRPr>
            </a:lvl3pPr>
            <a:lvl4pPr marL="863971" indent="0">
              <a:buNone/>
              <a:defRPr sz="1008">
                <a:solidFill>
                  <a:schemeClr val="tx1">
                    <a:tint val="75000"/>
                  </a:schemeClr>
                </a:solidFill>
              </a:defRPr>
            </a:lvl4pPr>
            <a:lvl5pPr marL="1151961" indent="0">
              <a:buNone/>
              <a:defRPr sz="1008">
                <a:solidFill>
                  <a:schemeClr val="tx1">
                    <a:tint val="75000"/>
                  </a:schemeClr>
                </a:solidFill>
              </a:defRPr>
            </a:lvl5pPr>
            <a:lvl6pPr marL="1439951" indent="0">
              <a:buNone/>
              <a:defRPr sz="1008">
                <a:solidFill>
                  <a:schemeClr val="tx1">
                    <a:tint val="75000"/>
                  </a:schemeClr>
                </a:solidFill>
              </a:defRPr>
            </a:lvl6pPr>
            <a:lvl7pPr marL="1727942" indent="0">
              <a:buNone/>
              <a:defRPr sz="1008">
                <a:solidFill>
                  <a:schemeClr val="tx1">
                    <a:tint val="75000"/>
                  </a:schemeClr>
                </a:solidFill>
              </a:defRPr>
            </a:lvl7pPr>
            <a:lvl8pPr marL="2015932" indent="0">
              <a:buNone/>
              <a:defRPr sz="1008">
                <a:solidFill>
                  <a:schemeClr val="tx1">
                    <a:tint val="75000"/>
                  </a:schemeClr>
                </a:solidFill>
              </a:defRPr>
            </a:lvl8pPr>
            <a:lvl9pPr marL="2303922" indent="0">
              <a:buNone/>
              <a:defRPr sz="1008">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75E4B7E-9976-4531-AE92-1F7086DE0894}" type="datetimeFigureOut">
              <a:rPr lang="hu-HU" smtClean="0"/>
              <a:t>2022. 08. 26.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47951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395962" y="5366577"/>
            <a:ext cx="2447766" cy="1279112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2915722" y="5366577"/>
            <a:ext cx="2447766" cy="1279112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75E4B7E-9976-4531-AE92-1F7086DE0894}" type="datetimeFigureOut">
              <a:rPr lang="hu-HU" smtClean="0"/>
              <a:t>2022. 08. 26.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37068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396712" y="1073320"/>
            <a:ext cx="4967526" cy="3896603"/>
          </a:xfrm>
        </p:spPr>
        <p:txBody>
          <a:bodyPr/>
          <a:lstStyle/>
          <a:p>
            <a:r>
              <a:rPr lang="hu-HU"/>
              <a:t>Mintacím szerkesztése</a:t>
            </a:r>
            <a:endParaRPr lang="en-US" dirty="0"/>
          </a:p>
        </p:txBody>
      </p:sp>
      <p:sp>
        <p:nvSpPr>
          <p:cNvPr id="3" name="Text Placeholder 2"/>
          <p:cNvSpPr>
            <a:spLocks noGrp="1"/>
          </p:cNvSpPr>
          <p:nvPr>
            <p:ph type="body" idx="1"/>
          </p:nvPr>
        </p:nvSpPr>
        <p:spPr>
          <a:xfrm>
            <a:off x="396713" y="4941919"/>
            <a:ext cx="2436517" cy="2421958"/>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4" name="Content Placeholder 3"/>
          <p:cNvSpPr>
            <a:spLocks noGrp="1"/>
          </p:cNvSpPr>
          <p:nvPr>
            <p:ph sz="half" idx="2"/>
          </p:nvPr>
        </p:nvSpPr>
        <p:spPr>
          <a:xfrm>
            <a:off x="396713" y="7363877"/>
            <a:ext cx="2436517" cy="10831154"/>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2915722" y="4941919"/>
            <a:ext cx="2448516" cy="2421958"/>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6" name="Content Placeholder 5"/>
          <p:cNvSpPr>
            <a:spLocks noGrp="1"/>
          </p:cNvSpPr>
          <p:nvPr>
            <p:ph sz="quarter" idx="4"/>
          </p:nvPr>
        </p:nvSpPr>
        <p:spPr>
          <a:xfrm>
            <a:off x="2915722" y="7363877"/>
            <a:ext cx="2448516" cy="10831154"/>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75E4B7E-9976-4531-AE92-1F7086DE0894}" type="datetimeFigureOut">
              <a:rPr lang="hu-HU" smtClean="0"/>
              <a:t>2022. 08. 26.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08679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75E4B7E-9976-4531-AE92-1F7086DE0894}" type="datetimeFigureOut">
              <a:rPr lang="hu-HU" smtClean="0"/>
              <a:t>2022. 08. 26.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5070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4B7E-9976-4531-AE92-1F7086DE0894}" type="datetimeFigureOut">
              <a:rPr lang="hu-HU" smtClean="0"/>
              <a:t>2022. 08. 26.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67213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1343978"/>
            <a:ext cx="1857573" cy="4703921"/>
          </a:xfrm>
        </p:spPr>
        <p:txBody>
          <a:bodyPr anchor="b"/>
          <a:lstStyle>
            <a:lvl1pPr>
              <a:defRPr sz="2016"/>
            </a:lvl1pPr>
          </a:lstStyle>
          <a:p>
            <a:r>
              <a:rPr lang="hu-HU"/>
              <a:t>Mintacím szerkesztése</a:t>
            </a:r>
            <a:endParaRPr lang="en-US" dirty="0"/>
          </a:p>
        </p:txBody>
      </p:sp>
      <p:sp>
        <p:nvSpPr>
          <p:cNvPr id="3" name="Content Placeholder 2"/>
          <p:cNvSpPr>
            <a:spLocks noGrp="1"/>
          </p:cNvSpPr>
          <p:nvPr>
            <p:ph idx="1"/>
          </p:nvPr>
        </p:nvSpPr>
        <p:spPr>
          <a:xfrm>
            <a:off x="2448516" y="2902623"/>
            <a:ext cx="2915722" cy="1432642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396712" y="6047899"/>
            <a:ext cx="1857573" cy="1120448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2022. 08. 26.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59801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1343978"/>
            <a:ext cx="1857573" cy="4703921"/>
          </a:xfrm>
        </p:spPr>
        <p:txBody>
          <a:bodyPr anchor="b"/>
          <a:lstStyle>
            <a:lvl1pPr>
              <a:defRPr sz="2016"/>
            </a:lvl1pPr>
          </a:lstStyle>
          <a:p>
            <a:r>
              <a:rPr lang="hu-HU"/>
              <a:t>Mintacím szerkesztése</a:t>
            </a:r>
            <a:endParaRPr lang="en-US" dirty="0"/>
          </a:p>
        </p:txBody>
      </p:sp>
      <p:sp>
        <p:nvSpPr>
          <p:cNvPr id="3" name="Picture Placeholder 2"/>
          <p:cNvSpPr>
            <a:spLocks noGrp="1" noChangeAspect="1"/>
          </p:cNvSpPr>
          <p:nvPr>
            <p:ph type="pic" idx="1"/>
          </p:nvPr>
        </p:nvSpPr>
        <p:spPr>
          <a:xfrm>
            <a:off x="2448516" y="2902623"/>
            <a:ext cx="2915722" cy="1432642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hu-HU"/>
              <a:t>Kép beszúrásához kattintson az ikonra</a:t>
            </a:r>
            <a:endParaRPr lang="en-US" dirty="0"/>
          </a:p>
        </p:txBody>
      </p:sp>
      <p:sp>
        <p:nvSpPr>
          <p:cNvPr id="4" name="Text Placeholder 3"/>
          <p:cNvSpPr>
            <a:spLocks noGrp="1"/>
          </p:cNvSpPr>
          <p:nvPr>
            <p:ph type="body" sz="half" idx="2"/>
          </p:nvPr>
        </p:nvSpPr>
        <p:spPr>
          <a:xfrm>
            <a:off x="396712" y="6047899"/>
            <a:ext cx="1857573" cy="1120448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2022. 08. 26.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24900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962" y="1073320"/>
            <a:ext cx="4967526" cy="389660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395962" y="5366577"/>
            <a:ext cx="4967526" cy="12791121"/>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395962" y="18685026"/>
            <a:ext cx="1295876" cy="1073315"/>
          </a:xfrm>
          <a:prstGeom prst="rect">
            <a:avLst/>
          </a:prstGeom>
        </p:spPr>
        <p:txBody>
          <a:bodyPr vert="horz" lIns="91440" tIns="45720" rIns="91440" bIns="45720" rtlCol="0" anchor="ctr"/>
          <a:lstStyle>
            <a:lvl1pPr algn="l">
              <a:defRPr sz="756">
                <a:solidFill>
                  <a:schemeClr val="tx1">
                    <a:tint val="75000"/>
                  </a:schemeClr>
                </a:solidFill>
              </a:defRPr>
            </a:lvl1pPr>
          </a:lstStyle>
          <a:p>
            <a:fld id="{F75E4B7E-9976-4531-AE92-1F7086DE0894}" type="datetimeFigureOut">
              <a:rPr lang="hu-HU" smtClean="0"/>
              <a:t>2022. 08. 26.</a:t>
            </a:fld>
            <a:endParaRPr lang="hu-HU"/>
          </a:p>
        </p:txBody>
      </p:sp>
      <p:sp>
        <p:nvSpPr>
          <p:cNvPr id="5" name="Footer Placeholder 4"/>
          <p:cNvSpPr>
            <a:spLocks noGrp="1"/>
          </p:cNvSpPr>
          <p:nvPr>
            <p:ph type="ftr" sz="quarter" idx="3"/>
          </p:nvPr>
        </p:nvSpPr>
        <p:spPr>
          <a:xfrm>
            <a:off x="1907818" y="18685026"/>
            <a:ext cx="1943814" cy="1073315"/>
          </a:xfrm>
          <a:prstGeom prst="rect">
            <a:avLst/>
          </a:prstGeom>
        </p:spPr>
        <p:txBody>
          <a:bodyPr vert="horz" lIns="91440" tIns="45720" rIns="91440" bIns="45720" rtlCol="0" anchor="ctr"/>
          <a:lstStyle>
            <a:lvl1pPr algn="ctr">
              <a:defRPr sz="756">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4067612" y="18685026"/>
            <a:ext cx="1295876" cy="1073315"/>
          </a:xfrm>
          <a:prstGeom prst="rect">
            <a:avLst/>
          </a:prstGeom>
        </p:spPr>
        <p:txBody>
          <a:bodyPr vert="horz" lIns="91440" tIns="45720" rIns="91440" bIns="45720" rtlCol="0" anchor="ctr"/>
          <a:lstStyle>
            <a:lvl1pPr algn="r">
              <a:defRPr sz="756">
                <a:solidFill>
                  <a:schemeClr val="tx1">
                    <a:tint val="75000"/>
                  </a:schemeClr>
                </a:solidFill>
              </a:defRPr>
            </a:lvl1pPr>
          </a:lstStyle>
          <a:p>
            <a:fld id="{C6D0DFD3-CCC3-4E8A-92F3-DE64AAB6B19E}" type="slidenum">
              <a:rPr lang="hu-HU" smtClean="0"/>
              <a:t>‹#›</a:t>
            </a:fld>
            <a:endParaRPr lang="hu-HU"/>
          </a:p>
        </p:txBody>
      </p:sp>
    </p:spTree>
    <p:extLst>
      <p:ext uri="{BB962C8B-B14F-4D97-AF65-F5344CB8AC3E}">
        <p14:creationId xmlns:p14="http://schemas.microsoft.com/office/powerpoint/2010/main" val="395510088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2.wmf"/><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hyperlink" Target="http://www.writeyourwebsitehere.com/" TargetMode="External"/><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églalap 97">
            <a:extLst>
              <a:ext uri="{FF2B5EF4-FFF2-40B4-BE49-F238E27FC236}">
                <a16:creationId xmlns:a16="http://schemas.microsoft.com/office/drawing/2014/main" id="{AA35B380-2583-3CED-E574-850C5ABCE0F2}"/>
              </a:ext>
            </a:extLst>
          </p:cNvPr>
          <p:cNvSpPr/>
          <p:nvPr/>
        </p:nvSpPr>
        <p:spPr>
          <a:xfrm>
            <a:off x="-1444" y="15411229"/>
            <a:ext cx="5759450" cy="3233634"/>
          </a:xfrm>
          <a:prstGeom prst="rect">
            <a:avLst/>
          </a:prstGeom>
          <a:solidFill>
            <a:srgbClr val="FA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pic>
        <p:nvPicPr>
          <p:cNvPr id="5" name="Kép 4" descr="A képen szöveg látható&#10;&#10;Automatikusan generált leírás">
            <a:extLst>
              <a:ext uri="{FF2B5EF4-FFF2-40B4-BE49-F238E27FC236}">
                <a16:creationId xmlns:a16="http://schemas.microsoft.com/office/drawing/2014/main" id="{449BBF4F-9AE3-88E1-DAA7-B84A2C9EABE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4" t="2284" r="-34" b="-9"/>
          <a:stretch/>
        </p:blipFill>
        <p:spPr>
          <a:xfrm>
            <a:off x="7" y="908401"/>
            <a:ext cx="5759449" cy="3166949"/>
          </a:xfrm>
          <a:prstGeom prst="rect">
            <a:avLst/>
          </a:prstGeom>
        </p:spPr>
      </p:pic>
      <p:sp>
        <p:nvSpPr>
          <p:cNvPr id="2" name="Téglalap 1">
            <a:extLst>
              <a:ext uri="{FF2B5EF4-FFF2-40B4-BE49-F238E27FC236}">
                <a16:creationId xmlns:a16="http://schemas.microsoft.com/office/drawing/2014/main" id="{7A64F3B9-84F2-4FE9-A203-56B51BC14AE3}"/>
              </a:ext>
            </a:extLst>
          </p:cNvPr>
          <p:cNvSpPr/>
          <p:nvPr/>
        </p:nvSpPr>
        <p:spPr>
          <a:xfrm>
            <a:off x="1" y="8685173"/>
            <a:ext cx="5758005" cy="3178074"/>
          </a:xfrm>
          <a:prstGeom prst="rect">
            <a:avLst/>
          </a:prstGeom>
          <a:solidFill>
            <a:srgbClr val="FA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pic>
        <p:nvPicPr>
          <p:cNvPr id="42" name="Kép 41">
            <a:extLst>
              <a:ext uri="{FF2B5EF4-FFF2-40B4-BE49-F238E27FC236}">
                <a16:creationId xmlns:a16="http://schemas.microsoft.com/office/drawing/2014/main" id="{B4428236-23A4-48D3-9BD4-B9ECC3C3C2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653" y="363873"/>
            <a:ext cx="1741336" cy="254170"/>
          </a:xfrm>
          <a:prstGeom prst="rect">
            <a:avLst/>
          </a:prstGeom>
        </p:spPr>
      </p:pic>
      <p:sp>
        <p:nvSpPr>
          <p:cNvPr id="45" name="object 4">
            <a:extLst>
              <a:ext uri="{FF2B5EF4-FFF2-40B4-BE49-F238E27FC236}">
                <a16:creationId xmlns:a16="http://schemas.microsoft.com/office/drawing/2014/main" id="{313339ED-29F1-432F-9848-E0C1AC0D8081}"/>
              </a:ext>
            </a:extLst>
          </p:cNvPr>
          <p:cNvSpPr txBox="1"/>
          <p:nvPr/>
        </p:nvSpPr>
        <p:spPr>
          <a:xfrm>
            <a:off x="2482042" y="373234"/>
            <a:ext cx="2897953" cy="198048"/>
          </a:xfrm>
          <a:prstGeom prst="rect">
            <a:avLst/>
          </a:prstGeom>
        </p:spPr>
        <p:txBody>
          <a:bodyPr vert="horz" wrap="square" lIns="0" tIns="13253" rIns="0" bIns="0" rtlCol="0">
            <a:spAutoFit/>
          </a:bodyPr>
          <a:lstStyle/>
          <a:p>
            <a:pPr marL="13247" algn="r">
              <a:spcBef>
                <a:spcPts val="104"/>
              </a:spcBef>
            </a:pPr>
            <a:r>
              <a:rPr lang="en-GB" sz="1200" spc="-5" dirty="0" err="1">
                <a:solidFill>
                  <a:srgbClr val="65656A"/>
                </a:solidFill>
                <a:cs typeface="OpenSans-Light"/>
              </a:rPr>
              <a:t>Placez</a:t>
            </a:r>
            <a:r>
              <a:rPr lang="en-GB" sz="1200" spc="-5" dirty="0">
                <a:solidFill>
                  <a:srgbClr val="65656A"/>
                </a:solidFill>
                <a:cs typeface="OpenSans-Light"/>
              </a:rPr>
              <a:t> </a:t>
            </a:r>
            <a:r>
              <a:rPr lang="en-GB" sz="1200" spc="-5" dirty="0" err="1">
                <a:solidFill>
                  <a:srgbClr val="65656A"/>
                </a:solidFill>
                <a:cs typeface="OpenSans-Light"/>
              </a:rPr>
              <a:t>vos</a:t>
            </a:r>
            <a:r>
              <a:rPr lang="en-GB" sz="1200" spc="-5" dirty="0">
                <a:solidFill>
                  <a:srgbClr val="65656A"/>
                </a:solidFill>
                <a:cs typeface="OpenSans-Light"/>
              </a:rPr>
              <a:t> </a:t>
            </a:r>
            <a:r>
              <a:rPr lang="en-GB" sz="1200" spc="-5" dirty="0" err="1">
                <a:solidFill>
                  <a:srgbClr val="65656A"/>
                </a:solidFill>
                <a:cs typeface="OpenSans-Light"/>
              </a:rPr>
              <a:t>coordonnées</a:t>
            </a:r>
            <a:r>
              <a:rPr lang="en-GB" sz="1200" spc="-5" dirty="0">
                <a:solidFill>
                  <a:srgbClr val="65656A"/>
                </a:solidFill>
                <a:cs typeface="OpenSans-Light"/>
              </a:rPr>
              <a:t> </a:t>
            </a:r>
            <a:r>
              <a:rPr lang="en-GB" sz="1200" spc="-5" dirty="0" err="1">
                <a:solidFill>
                  <a:srgbClr val="65656A"/>
                </a:solidFill>
                <a:cs typeface="OpenSans-Light"/>
              </a:rPr>
              <a:t>ici</a:t>
            </a:r>
            <a:r>
              <a:rPr lang="en-GB" sz="1200" spc="-5" dirty="0">
                <a:solidFill>
                  <a:srgbClr val="65656A"/>
                </a:solidFill>
                <a:cs typeface="OpenSans-Light"/>
              </a:rPr>
              <a:t> !</a:t>
            </a:r>
          </a:p>
        </p:txBody>
      </p:sp>
      <p:sp>
        <p:nvSpPr>
          <p:cNvPr id="47" name="object 53">
            <a:extLst>
              <a:ext uri="{FF2B5EF4-FFF2-40B4-BE49-F238E27FC236}">
                <a16:creationId xmlns:a16="http://schemas.microsoft.com/office/drawing/2014/main" id="{FA564A64-71F0-4777-A2CD-4DA15187FD3E}"/>
              </a:ext>
            </a:extLst>
          </p:cNvPr>
          <p:cNvSpPr txBox="1"/>
          <p:nvPr/>
        </p:nvSpPr>
        <p:spPr>
          <a:xfrm>
            <a:off x="355949" y="19171776"/>
            <a:ext cx="5059342" cy="617676"/>
          </a:xfrm>
          <a:prstGeom prst="rect">
            <a:avLst/>
          </a:prstGeom>
        </p:spPr>
        <p:txBody>
          <a:bodyPr vert="horz" wrap="square" lIns="0" tIns="9277" rIns="0" bIns="0" rtlCol="0">
            <a:spAutoFit/>
          </a:bodyPr>
          <a:lstStyle/>
          <a:p>
            <a:pPr marL="13246" marR="5300">
              <a:lnSpc>
                <a:spcPct val="104200"/>
              </a:lnSpc>
              <a:spcBef>
                <a:spcPts val="73"/>
              </a:spcBef>
            </a:pPr>
            <a:r>
              <a:rPr lang="fr-FR" sz="900" dirty="0"/>
              <a:t>Placez vos conditions promotionnelles ici !</a:t>
            </a:r>
            <a:endParaRPr lang="en-GB" sz="900" dirty="0"/>
          </a:p>
          <a:p>
            <a:pPr marL="184685" marR="5300" indent="-171437">
              <a:lnSpc>
                <a:spcPct val="104200"/>
              </a:lnSpc>
              <a:spcBef>
                <a:spcPts val="73"/>
              </a:spcBef>
              <a:buFont typeface="Arial" panose="020B0604020202020204" pitchFamily="34" charset="0"/>
              <a:buChar char="•"/>
            </a:pPr>
            <a:r>
              <a:rPr lang="en-GB" sz="900" dirty="0">
                <a:latin typeface="Open Sans"/>
                <a:cs typeface="Open Sans"/>
              </a:rPr>
              <a:t>.......</a:t>
            </a:r>
          </a:p>
          <a:p>
            <a:pPr marL="184685" marR="5300" indent="-171437">
              <a:lnSpc>
                <a:spcPct val="104200"/>
              </a:lnSpc>
              <a:spcBef>
                <a:spcPts val="73"/>
              </a:spcBef>
              <a:buFont typeface="Arial" panose="020B0604020202020204" pitchFamily="34" charset="0"/>
              <a:buChar char="•"/>
            </a:pPr>
            <a:r>
              <a:rPr lang="en-GB" sz="900" dirty="0">
                <a:latin typeface="Open Sans"/>
                <a:cs typeface="Open Sans"/>
              </a:rPr>
              <a:t>.......</a:t>
            </a:r>
          </a:p>
          <a:p>
            <a:pPr marL="184685" marR="5300" indent="-171437">
              <a:lnSpc>
                <a:spcPct val="104200"/>
              </a:lnSpc>
              <a:spcBef>
                <a:spcPts val="73"/>
              </a:spcBef>
              <a:buFont typeface="Arial" panose="020B0604020202020204" pitchFamily="34" charset="0"/>
              <a:buChar char="•"/>
            </a:pPr>
            <a:r>
              <a:rPr lang="en-GB" sz="900" dirty="0">
                <a:latin typeface="Open Sans"/>
                <a:cs typeface="Open Sans"/>
              </a:rPr>
              <a:t>.......</a:t>
            </a:r>
          </a:p>
        </p:txBody>
      </p:sp>
      <p:sp>
        <p:nvSpPr>
          <p:cNvPr id="48" name="object 2">
            <a:extLst>
              <a:ext uri="{FF2B5EF4-FFF2-40B4-BE49-F238E27FC236}">
                <a16:creationId xmlns:a16="http://schemas.microsoft.com/office/drawing/2014/main" id="{EA1C7A6B-34C1-483C-A8B4-D71C8DA25A24}"/>
              </a:ext>
            </a:extLst>
          </p:cNvPr>
          <p:cNvSpPr txBox="1"/>
          <p:nvPr/>
        </p:nvSpPr>
        <p:spPr>
          <a:xfrm>
            <a:off x="358389" y="19872693"/>
            <a:ext cx="5049079" cy="166713"/>
          </a:xfrm>
          <a:prstGeom prst="rect">
            <a:avLst/>
          </a:prstGeom>
        </p:spPr>
        <p:txBody>
          <a:bodyPr vert="horz" wrap="square" lIns="0" tIns="12701" rIns="0" bIns="0"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698" algn="ctr">
              <a:spcBef>
                <a:spcPts val="101"/>
              </a:spcBef>
            </a:pPr>
            <a:r>
              <a:rPr lang="en-GB" sz="1000" b="1" dirty="0">
                <a:cs typeface="Open Sans"/>
                <a:hlinkClick r:id="rId4">
                  <a:extLst>
                    <a:ext uri="{A12FA001-AC4F-418D-AE19-62706E023703}">
                      <ahyp:hlinkClr xmlns:ahyp="http://schemas.microsoft.com/office/drawing/2018/hyperlinkcolor" val="tx"/>
                    </a:ext>
                  </a:extLst>
                </a:hlinkClick>
              </a:rPr>
              <a:t>www.WriteYourWebsiteHere.com</a:t>
            </a:r>
            <a:r>
              <a:rPr lang="en-GB" sz="1000" b="1" dirty="0">
                <a:cs typeface="Open Sans"/>
              </a:rPr>
              <a:t> </a:t>
            </a:r>
          </a:p>
        </p:txBody>
      </p:sp>
      <p:sp>
        <p:nvSpPr>
          <p:cNvPr id="38" name="Téglalap 37">
            <a:extLst>
              <a:ext uri="{FF2B5EF4-FFF2-40B4-BE49-F238E27FC236}">
                <a16:creationId xmlns:a16="http://schemas.microsoft.com/office/drawing/2014/main" id="{A1024572-6659-405E-A938-685E76E3AC3A}"/>
              </a:ext>
            </a:extLst>
          </p:cNvPr>
          <p:cNvSpPr/>
          <p:nvPr/>
        </p:nvSpPr>
        <p:spPr>
          <a:xfrm>
            <a:off x="8" y="4062833"/>
            <a:ext cx="5759451" cy="1264367"/>
          </a:xfrm>
          <a:prstGeom prst="rect">
            <a:avLst/>
          </a:prstGeom>
          <a:solidFill>
            <a:srgbClr val="EF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9" name="object 57">
            <a:extLst>
              <a:ext uri="{FF2B5EF4-FFF2-40B4-BE49-F238E27FC236}">
                <a16:creationId xmlns:a16="http://schemas.microsoft.com/office/drawing/2014/main" id="{2B4D8677-DF4D-49ED-A4A8-D5230E57C3B8}"/>
              </a:ext>
            </a:extLst>
          </p:cNvPr>
          <p:cNvSpPr txBox="1"/>
          <p:nvPr/>
        </p:nvSpPr>
        <p:spPr>
          <a:xfrm>
            <a:off x="353009" y="4145508"/>
            <a:ext cx="5100991" cy="331069"/>
          </a:xfrm>
          <a:prstGeom prst="rect">
            <a:avLst/>
          </a:prstGeom>
        </p:spPr>
        <p:txBody>
          <a:bodyPr vert="horz" wrap="square" lIns="0" tIns="12589" rIns="0" bIns="0" rtlCol="0">
            <a:spAutoFit/>
          </a:bodyPr>
          <a:lstStyle/>
          <a:p>
            <a:pPr marL="13247" marR="5299">
              <a:lnSpc>
                <a:spcPct val="102299"/>
              </a:lnSpc>
              <a:spcBef>
                <a:spcPts val="101"/>
              </a:spcBef>
            </a:pPr>
            <a:r>
              <a:rPr lang="fr-FR" sz="2100" b="1" cap="all" spc="15" dirty="0">
                <a:solidFill>
                  <a:schemeClr val="bg1"/>
                </a:solidFill>
                <a:latin typeface="Ropa Mix Pro" panose="020B0504020101010102" pitchFamily="34" charset="0"/>
                <a:cs typeface="Ropa Mix Pro" panose="020B0504020101010102" pitchFamily="34" charset="0"/>
              </a:rPr>
              <a:t>Laissez-nous gérer la liste des cadeaux</a:t>
            </a:r>
            <a:endParaRPr lang="en-GB" sz="2100" b="1" cap="all" spc="15" dirty="0">
              <a:solidFill>
                <a:schemeClr val="bg1"/>
              </a:solidFill>
              <a:latin typeface="Ropa Mix Pro" panose="020B0504020101010102" pitchFamily="34" charset="0"/>
              <a:cs typeface="Ropa Mix Pro" panose="020B0504020101010102" pitchFamily="34" charset="0"/>
            </a:endParaRPr>
          </a:p>
        </p:txBody>
      </p:sp>
      <p:sp>
        <p:nvSpPr>
          <p:cNvPr id="3" name="Szövegdoboz 2">
            <a:extLst>
              <a:ext uri="{FF2B5EF4-FFF2-40B4-BE49-F238E27FC236}">
                <a16:creationId xmlns:a16="http://schemas.microsoft.com/office/drawing/2014/main" id="{B07B6CA7-1391-4A5F-8F33-2C7C19CFA42B}"/>
              </a:ext>
            </a:extLst>
          </p:cNvPr>
          <p:cNvSpPr txBox="1"/>
          <p:nvPr/>
        </p:nvSpPr>
        <p:spPr>
          <a:xfrm>
            <a:off x="352562" y="4522199"/>
            <a:ext cx="5054328" cy="738664"/>
          </a:xfrm>
          <a:prstGeom prst="rect">
            <a:avLst/>
          </a:prstGeom>
          <a:noFill/>
        </p:spPr>
        <p:txBody>
          <a:bodyPr wrap="square" lIns="0" tIns="0" rIns="0" bIns="0" rtlCol="0">
            <a:spAutoFit/>
          </a:bodyPr>
          <a:lstStyle/>
          <a:p>
            <a:pPr algn="just"/>
            <a:r>
              <a:rPr lang="fr-FR" sz="1200" dirty="0">
                <a:solidFill>
                  <a:schemeClr val="bg1"/>
                </a:solidFill>
              </a:rPr>
              <a:t>Trouvez le coffret cadeau de Noël le plus adapté à vos objectifs promotionnels et surprenez tout le monde avec un emballage élégant.</a:t>
            </a:r>
            <a:r>
              <a:rPr lang="hu-HU" sz="1200" dirty="0">
                <a:solidFill>
                  <a:schemeClr val="bg1"/>
                </a:solidFill>
              </a:rPr>
              <a:t> </a:t>
            </a:r>
            <a:r>
              <a:rPr lang="fr-FR" sz="1200" dirty="0">
                <a:solidFill>
                  <a:schemeClr val="bg1"/>
                </a:solidFill>
              </a:rPr>
              <a:t>Parcourez nos produits les plus vendus et nos collations les plus savoureuses dans des emballages simples mais élégants.</a:t>
            </a:r>
            <a:endParaRPr lang="en-GB" sz="1000" dirty="0">
              <a:solidFill>
                <a:srgbClr val="9F5927"/>
              </a:solidFill>
            </a:endParaRPr>
          </a:p>
        </p:txBody>
      </p:sp>
      <p:sp>
        <p:nvSpPr>
          <p:cNvPr id="55" name="Téglalap 54">
            <a:extLst>
              <a:ext uri="{FF2B5EF4-FFF2-40B4-BE49-F238E27FC236}">
                <a16:creationId xmlns:a16="http://schemas.microsoft.com/office/drawing/2014/main" id="{3696A979-498F-4597-B1D7-52B5FF87A4D7}"/>
              </a:ext>
            </a:extLst>
          </p:cNvPr>
          <p:cNvSpPr/>
          <p:nvPr/>
        </p:nvSpPr>
        <p:spPr>
          <a:xfrm>
            <a:off x="1444" y="18633377"/>
            <a:ext cx="5758006" cy="361234"/>
          </a:xfrm>
          <a:prstGeom prst="rect">
            <a:avLst/>
          </a:prstGeom>
          <a:solidFill>
            <a:srgbClr val="EF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solidFill>
                <a:srgbClr val="E46E78"/>
              </a:solidFill>
            </a:endParaRPr>
          </a:p>
        </p:txBody>
      </p:sp>
      <p:sp>
        <p:nvSpPr>
          <p:cNvPr id="70" name="Szövegdoboz 69">
            <a:extLst>
              <a:ext uri="{FF2B5EF4-FFF2-40B4-BE49-F238E27FC236}">
                <a16:creationId xmlns:a16="http://schemas.microsoft.com/office/drawing/2014/main" id="{92CC879E-CD4E-45ED-AA92-2BE86A2BE9A2}"/>
              </a:ext>
            </a:extLst>
          </p:cNvPr>
          <p:cNvSpPr txBox="1"/>
          <p:nvPr/>
        </p:nvSpPr>
        <p:spPr>
          <a:xfrm>
            <a:off x="352562" y="18723246"/>
            <a:ext cx="5054328" cy="184666"/>
          </a:xfrm>
          <a:prstGeom prst="rect">
            <a:avLst/>
          </a:prstGeom>
          <a:noFill/>
        </p:spPr>
        <p:txBody>
          <a:bodyPr wrap="square" lIns="0" tIns="0" rIns="0" bIns="0" rtlCol="0">
            <a:spAutoFit/>
          </a:bodyPr>
          <a:lstStyle/>
          <a:p>
            <a:pPr algn="ctr"/>
            <a:r>
              <a:rPr lang="fr-FR" sz="1200" b="1" cap="all" dirty="0">
                <a:solidFill>
                  <a:schemeClr val="bg1"/>
                </a:solidFill>
              </a:rPr>
              <a:t>Retrouvez d'autres idées cadeaux dans notre catalogue de Noël !</a:t>
            </a:r>
            <a:endParaRPr lang="en-GB" sz="1000" b="1" cap="all" dirty="0">
              <a:solidFill>
                <a:schemeClr val="bg1"/>
              </a:solidFill>
            </a:endParaRPr>
          </a:p>
        </p:txBody>
      </p:sp>
      <p:sp>
        <p:nvSpPr>
          <p:cNvPr id="54" name="object 53">
            <a:extLst>
              <a:ext uri="{FF2B5EF4-FFF2-40B4-BE49-F238E27FC236}">
                <a16:creationId xmlns:a16="http://schemas.microsoft.com/office/drawing/2014/main" id="{3D10592B-1F4A-3523-C43C-7C2BEF1855F6}"/>
              </a:ext>
            </a:extLst>
          </p:cNvPr>
          <p:cNvSpPr txBox="1"/>
          <p:nvPr/>
        </p:nvSpPr>
        <p:spPr>
          <a:xfrm>
            <a:off x="306000" y="6856551"/>
            <a:ext cx="1652296" cy="1742150"/>
          </a:xfrm>
          <a:prstGeom prst="rect">
            <a:avLst/>
          </a:prstGeom>
          <a:ln>
            <a:noFill/>
          </a:ln>
        </p:spPr>
        <p:txBody>
          <a:bodyPr vert="horz" wrap="square" lIns="0" tIns="9277" rIns="0" bIns="0" rtlCol="0" anchor="ctr">
            <a:spAutoFit/>
          </a:bodyPr>
          <a:lstStyle/>
          <a:p>
            <a:pPr marL="13251" marR="5302">
              <a:lnSpc>
                <a:spcPct val="104200"/>
              </a:lnSpc>
              <a:spcBef>
                <a:spcPts val="73"/>
              </a:spcBef>
            </a:pPr>
            <a:r>
              <a:rPr lang="en-GB" sz="1400" b="1" dirty="0" err="1">
                <a:solidFill>
                  <a:srgbClr val="EF4949"/>
                </a:solidFill>
                <a:ea typeface="Open Sans" panose="020B0606030504020204" pitchFamily="34" charset="0"/>
                <a:cs typeface="Open Sans" panose="020B0606030504020204" pitchFamily="34" charset="0"/>
              </a:rPr>
              <a:t>Kultala</a:t>
            </a:r>
            <a:r>
              <a:rPr lang="en-GB" sz="1200" b="1" dirty="0">
                <a:solidFill>
                  <a:srgbClr val="529DA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AP689918</a:t>
            </a:r>
          </a:p>
          <a:p>
            <a:pPr marL="13251" marR="5302">
              <a:lnSpc>
                <a:spcPct val="104200"/>
              </a:lnSpc>
              <a:spcBef>
                <a:spcPts val="73"/>
              </a:spcBef>
            </a:pPr>
            <a:r>
              <a:rPr lang="fr-FR" sz="800" dirty="0">
                <a:ea typeface="Open Sans" panose="020B0606030504020204" pitchFamily="34" charset="0"/>
                <a:cs typeface="Open Sans" panose="020B0606030504020204" pitchFamily="34" charset="0"/>
              </a:rPr>
              <a:t>Coffret cadeau de voyage dans une boîte cadeau en carton kraft avec remplissage en laine de bois et ruban rouge. Comprend : Une couverture de Noël "Uppsala" ; une bouteille à vide de Noël "Manaslu" ; un thé aux fruits des bois épicé "Luis" (30 g) ; du miel des bois "Always Gourmet" (125 g) ; une décoration de sapin de Noël "Skaland".</a:t>
            </a:r>
            <a:br>
              <a:rPr lang="en-GB" sz="800" dirty="0">
                <a:ea typeface="Open Sans" panose="020B0606030504020204" pitchFamily="34" charset="0"/>
                <a:cs typeface="Open Sans" panose="020B0606030504020204" pitchFamily="34" charset="0"/>
              </a:rPr>
            </a:br>
            <a:r>
              <a:rPr lang="en-GB" sz="1400" b="1" dirty="0">
                <a:solidFill>
                  <a:srgbClr val="EF4949"/>
                </a:solidFill>
                <a:ea typeface="Open Sans" panose="020B0606030504020204" pitchFamily="34" charset="0"/>
                <a:cs typeface="Open Sans" panose="020B0606030504020204" pitchFamily="34" charset="0"/>
              </a:rPr>
              <a:t>0</a:t>
            </a:r>
            <a:r>
              <a:rPr lang="hu-HU" sz="1400" b="1" dirty="0">
                <a:solidFill>
                  <a:srgbClr val="EF4949"/>
                </a:solidFill>
                <a:ea typeface="Open Sans" panose="020B0606030504020204" pitchFamily="34" charset="0"/>
                <a:cs typeface="Open Sans" panose="020B0606030504020204" pitchFamily="34" charset="0"/>
              </a:rPr>
              <a:t>0</a:t>
            </a:r>
            <a:r>
              <a:rPr lang="en-GB" sz="1400" b="1" dirty="0">
                <a:solidFill>
                  <a:srgbClr val="EF4949"/>
                </a:solidFill>
                <a:ea typeface="Open Sans" panose="020B0606030504020204" pitchFamily="34" charset="0"/>
                <a:cs typeface="Open Sans" panose="020B0606030504020204" pitchFamily="34" charset="0"/>
              </a:rPr>
              <a:t>,00 </a:t>
            </a:r>
            <a:r>
              <a:rPr lang="hu-HU" sz="1400" b="1" dirty="0">
                <a:solidFill>
                  <a:srgbClr val="EF4949"/>
                </a:solidFill>
                <a:ea typeface="Open Sans" panose="020B0606030504020204" pitchFamily="34" charset="0"/>
                <a:cs typeface="Open Sans" panose="020B0606030504020204" pitchFamily="34" charset="0"/>
              </a:rPr>
              <a:t>EUR</a:t>
            </a:r>
            <a:endParaRPr lang="en-GB" sz="1400" b="1" dirty="0">
              <a:solidFill>
                <a:srgbClr val="EF4949"/>
              </a:solidFill>
              <a:ea typeface="Open Sans" panose="020B0606030504020204" pitchFamily="34" charset="0"/>
              <a:cs typeface="Open Sans" panose="020B0606030504020204" pitchFamily="34" charset="0"/>
            </a:endParaRPr>
          </a:p>
        </p:txBody>
      </p:sp>
      <p:sp>
        <p:nvSpPr>
          <p:cNvPr id="57" name="object 53">
            <a:extLst>
              <a:ext uri="{FF2B5EF4-FFF2-40B4-BE49-F238E27FC236}">
                <a16:creationId xmlns:a16="http://schemas.microsoft.com/office/drawing/2014/main" id="{AA29F0B5-D6CA-6EF3-BF70-77BECBF4A7F9}"/>
              </a:ext>
            </a:extLst>
          </p:cNvPr>
          <p:cNvSpPr txBox="1"/>
          <p:nvPr/>
        </p:nvSpPr>
        <p:spPr>
          <a:xfrm>
            <a:off x="2106000" y="6858000"/>
            <a:ext cx="1652296" cy="1486054"/>
          </a:xfrm>
          <a:prstGeom prst="rect">
            <a:avLst/>
          </a:prstGeom>
          <a:ln>
            <a:noFill/>
          </a:ln>
        </p:spPr>
        <p:txBody>
          <a:bodyPr vert="horz" wrap="square" lIns="0" tIns="9277" rIns="0" bIns="0" rtlCol="0" anchor="ctr">
            <a:spAutoFit/>
          </a:bodyPr>
          <a:lstStyle/>
          <a:p>
            <a:pPr marL="13251" marR="5302">
              <a:lnSpc>
                <a:spcPct val="104200"/>
              </a:lnSpc>
              <a:spcBef>
                <a:spcPts val="73"/>
              </a:spcBef>
            </a:pPr>
            <a:r>
              <a:rPr lang="en-GB" sz="1400" b="1" dirty="0" err="1">
                <a:solidFill>
                  <a:srgbClr val="EF4949"/>
                </a:solidFill>
                <a:ea typeface="Open Sans" panose="020B0606030504020204" pitchFamily="34" charset="0"/>
                <a:cs typeface="Open Sans" panose="020B0606030504020204" pitchFamily="34" charset="0"/>
              </a:rPr>
              <a:t>Julete</a:t>
            </a:r>
            <a:r>
              <a:rPr lang="en-GB" sz="1200" b="1" dirty="0">
                <a:solidFill>
                  <a:srgbClr val="D43242"/>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AP689912</a:t>
            </a:r>
          </a:p>
          <a:p>
            <a:pPr marL="13251" marR="5302">
              <a:lnSpc>
                <a:spcPct val="104200"/>
              </a:lnSpc>
              <a:spcBef>
                <a:spcPts val="73"/>
              </a:spcBef>
            </a:pPr>
            <a:r>
              <a:rPr lang="en-GB" sz="800" dirty="0">
                <a:ea typeface="Open Sans" panose="020B0606030504020204" pitchFamily="34" charset="0"/>
                <a:cs typeface="Open Sans" panose="020B0606030504020204" pitchFamily="34" charset="0"/>
              </a:rPr>
              <a:t>Set </a:t>
            </a:r>
            <a:r>
              <a:rPr lang="en-GB" sz="800" dirty="0" err="1">
                <a:ea typeface="Open Sans" panose="020B0606030504020204" pitchFamily="34" charset="0"/>
                <a:cs typeface="Open Sans" panose="020B0606030504020204" pitchFamily="34" charset="0"/>
              </a:rPr>
              <a:t>cadeau</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thé</a:t>
            </a:r>
            <a:r>
              <a:rPr lang="en-GB" sz="800" dirty="0">
                <a:ea typeface="Open Sans" panose="020B0606030504020204" pitchFamily="34" charset="0"/>
                <a:cs typeface="Open Sans" panose="020B0606030504020204" pitchFamily="34" charset="0"/>
              </a:rPr>
              <a:t> dans </a:t>
            </a:r>
            <a:r>
              <a:rPr lang="en-GB" sz="800" dirty="0" err="1">
                <a:ea typeface="Open Sans" panose="020B0606030504020204" pitchFamily="34" charset="0"/>
                <a:cs typeface="Open Sans" panose="020B0606030504020204" pitchFamily="34" charset="0"/>
              </a:rPr>
              <a:t>une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boîte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cadeau</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carton kraft avec </a:t>
            </a:r>
            <a:r>
              <a:rPr lang="en-GB" sz="800" dirty="0" err="1">
                <a:ea typeface="Open Sans" panose="020B0606030504020204" pitchFamily="34" charset="0"/>
                <a:cs typeface="Open Sans" panose="020B0606030504020204" pitchFamily="34" charset="0"/>
              </a:rPr>
              <a:t>remplissage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laine de </a:t>
            </a:r>
            <a:r>
              <a:rPr lang="en-GB" sz="800" dirty="0" err="1">
                <a:ea typeface="Open Sans" panose="020B0606030504020204" pitchFamily="34" charset="0"/>
                <a:cs typeface="Open Sans" panose="020B0606030504020204" pitchFamily="34" charset="0"/>
              </a:rPr>
              <a:t>bois</a:t>
            </a:r>
            <a:r>
              <a:rPr lang="en-GB" sz="800" dirty="0">
                <a:ea typeface="Open Sans" panose="020B0606030504020204" pitchFamily="34" charset="0"/>
                <a:cs typeface="Open Sans" panose="020B0606030504020204" pitchFamily="34" charset="0"/>
              </a:rPr>
              <a:t> et </a:t>
            </a:r>
            <a:r>
              <a:rPr lang="en-GB" sz="800" dirty="0" err="1">
                <a:ea typeface="Open Sans" panose="020B0606030504020204" pitchFamily="34" charset="0"/>
                <a:cs typeface="Open Sans" panose="020B0606030504020204" pitchFamily="34" charset="0"/>
              </a:rPr>
              <a:t>ruban</a:t>
            </a:r>
            <a:r>
              <a:rPr lang="en-GB" sz="800" dirty="0">
                <a:ea typeface="Open Sans" panose="020B0606030504020204" pitchFamily="34" charset="0"/>
                <a:cs typeface="Open Sans" panose="020B0606030504020204" pitchFamily="34" charset="0"/>
              </a:rPr>
              <a:t> rouge. </a:t>
            </a:r>
            <a:r>
              <a:rPr lang="en-GB" sz="800" dirty="0" err="1">
                <a:ea typeface="Open Sans" panose="020B0606030504020204" pitchFamily="34" charset="0"/>
                <a:cs typeface="Open Sans" panose="020B0606030504020204" pitchFamily="34" charset="0"/>
              </a:rPr>
              <a:t>Comprend</a:t>
            </a:r>
            <a:r>
              <a:rPr lang="en-GB" sz="800" dirty="0">
                <a:ea typeface="Open Sans" panose="020B0606030504020204" pitchFamily="34" charset="0"/>
                <a:cs typeface="Open Sans" panose="020B0606030504020204" pitchFamily="34" charset="0"/>
              </a:rPr>
              <a:t> : mug de Noël "Perala" ; </a:t>
            </a:r>
            <a:r>
              <a:rPr lang="en-GB" sz="800" dirty="0" err="1">
                <a:ea typeface="Open Sans" panose="020B0606030504020204" pitchFamily="34" charset="0"/>
                <a:cs typeface="Open Sans" panose="020B0606030504020204" pitchFamily="34" charset="0"/>
              </a:rPr>
              <a:t>thé</a:t>
            </a:r>
            <a:r>
              <a:rPr lang="en-GB" sz="800" dirty="0">
                <a:ea typeface="Open Sans" panose="020B0606030504020204" pitchFamily="34" charset="0"/>
                <a:cs typeface="Open Sans" panose="020B0606030504020204" pitchFamily="34" charset="0"/>
              </a:rPr>
              <a:t> aux fruits des </a:t>
            </a:r>
            <a:r>
              <a:rPr lang="en-GB" sz="800" dirty="0" err="1">
                <a:ea typeface="Open Sans" panose="020B0606030504020204" pitchFamily="34" charset="0"/>
                <a:cs typeface="Open Sans" panose="020B0606030504020204" pitchFamily="34" charset="0"/>
              </a:rPr>
              <a:t>bois</a:t>
            </a:r>
            <a:r>
              <a:rPr lang="en-GB" sz="800" dirty="0">
                <a:ea typeface="Open Sans" panose="020B0606030504020204" pitchFamily="34" charset="0"/>
                <a:cs typeface="Open Sans" panose="020B0606030504020204" pitchFamily="34" charset="0"/>
              </a:rPr>
              <a:t> "Luis" (30 g) ; </a:t>
            </a:r>
            <a:r>
              <a:rPr lang="en-GB" sz="800" dirty="0" err="1">
                <a:ea typeface="Open Sans" panose="020B0606030504020204" pitchFamily="34" charset="0"/>
                <a:cs typeface="Open Sans" panose="020B0606030504020204" pitchFamily="34" charset="0"/>
              </a:rPr>
              <a:t>miel</a:t>
            </a:r>
            <a:r>
              <a:rPr lang="en-GB" sz="800" dirty="0">
                <a:ea typeface="Open Sans" panose="020B0606030504020204" pitchFamily="34" charset="0"/>
                <a:cs typeface="Open Sans" panose="020B0606030504020204" pitchFamily="34" charset="0"/>
              </a:rPr>
              <a:t> des </a:t>
            </a:r>
            <a:r>
              <a:rPr lang="en-GB" sz="800" dirty="0" err="1">
                <a:ea typeface="Open Sans" panose="020B0606030504020204" pitchFamily="34" charset="0"/>
                <a:cs typeface="Open Sans" panose="020B0606030504020204" pitchFamily="34" charset="0"/>
              </a:rPr>
              <a:t>bois</a:t>
            </a:r>
            <a:r>
              <a:rPr lang="en-GB" sz="800" dirty="0">
                <a:ea typeface="Open Sans" panose="020B0606030504020204" pitchFamily="34" charset="0"/>
                <a:cs typeface="Open Sans" panose="020B0606030504020204" pitchFamily="34" charset="0"/>
              </a:rPr>
              <a:t> "Always Gourmet" (50 g) ; </a:t>
            </a:r>
            <a:r>
              <a:rPr lang="en-GB" sz="800" dirty="0" err="1">
                <a:ea typeface="Open Sans" panose="020B0606030504020204" pitchFamily="34" charset="0"/>
                <a:cs typeface="Open Sans" panose="020B0606030504020204" pitchFamily="34" charset="0"/>
              </a:rPr>
              <a:t>infuseur</a:t>
            </a:r>
            <a:r>
              <a:rPr lang="en-GB" sz="800" dirty="0">
                <a:ea typeface="Open Sans" panose="020B0606030504020204" pitchFamily="34" charset="0"/>
                <a:cs typeface="Open Sans" panose="020B0606030504020204" pitchFamily="34" charset="0"/>
              </a:rPr>
              <a:t> à </a:t>
            </a:r>
            <a:r>
              <a:rPr lang="en-GB" sz="800" dirty="0" err="1">
                <a:ea typeface="Open Sans" panose="020B0606030504020204" pitchFamily="34" charset="0"/>
                <a:cs typeface="Open Sans" panose="020B0606030504020204" pitchFamily="34" charset="0"/>
              </a:rPr>
              <a:t>thé</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Strobus</a:t>
            </a:r>
            <a:r>
              <a:rPr lang="en-GB" sz="800" dirty="0">
                <a:ea typeface="Open Sans" panose="020B0606030504020204" pitchFamily="34" charset="0"/>
                <a:cs typeface="Open Sans" panose="020B0606030504020204" pitchFamily="34" charset="0"/>
              </a:rPr>
              <a:t>" ; </a:t>
            </a:r>
            <a:r>
              <a:rPr lang="en-GB" sz="800" dirty="0" err="1">
                <a:ea typeface="Open Sans" panose="020B0606030504020204" pitchFamily="34" charset="0"/>
                <a:cs typeface="Open Sans" panose="020B0606030504020204" pitchFamily="34" charset="0"/>
              </a:rPr>
              <a:t>décoration</a:t>
            </a:r>
            <a:r>
              <a:rPr lang="en-GB" sz="800" dirty="0">
                <a:ea typeface="Open Sans" panose="020B0606030504020204" pitchFamily="34" charset="0"/>
                <a:cs typeface="Open Sans" panose="020B0606030504020204" pitchFamily="34" charset="0"/>
              </a:rPr>
              <a:t> de </a:t>
            </a:r>
            <a:r>
              <a:rPr lang="en-GB" sz="800" dirty="0" err="1">
                <a:ea typeface="Open Sans" panose="020B0606030504020204" pitchFamily="34" charset="0"/>
                <a:cs typeface="Open Sans" panose="020B0606030504020204" pitchFamily="34" charset="0"/>
              </a:rPr>
              <a:t>sapin</a:t>
            </a:r>
            <a:r>
              <a:rPr lang="en-GB" sz="800" dirty="0">
                <a:ea typeface="Open Sans" panose="020B0606030504020204" pitchFamily="34" charset="0"/>
                <a:cs typeface="Open Sans" panose="020B0606030504020204" pitchFamily="34" charset="0"/>
              </a:rPr>
              <a:t> de Noël "</a:t>
            </a:r>
            <a:r>
              <a:rPr lang="en-GB" sz="800" dirty="0" err="1">
                <a:ea typeface="Open Sans" panose="020B0606030504020204" pitchFamily="34" charset="0"/>
                <a:cs typeface="Open Sans" panose="020B0606030504020204" pitchFamily="34" charset="0"/>
              </a:rPr>
              <a:t>Skaland</a:t>
            </a:r>
            <a:r>
              <a:rPr lang="en-GB" sz="800" dirty="0">
                <a:ea typeface="Open Sans" panose="020B0606030504020204" pitchFamily="34" charset="0"/>
                <a:cs typeface="Open Sans" panose="020B0606030504020204" pitchFamily="34" charset="0"/>
              </a:rPr>
              <a:t>".</a:t>
            </a:r>
            <a:br>
              <a:rPr lang="en-GB" sz="800" dirty="0">
                <a:ea typeface="Open Sans" panose="020B0606030504020204" pitchFamily="34" charset="0"/>
                <a:cs typeface="Open Sans" panose="020B0606030504020204" pitchFamily="34" charset="0"/>
              </a:rPr>
            </a:br>
            <a:r>
              <a:rPr lang="en-GB" sz="1400" b="1" dirty="0">
                <a:solidFill>
                  <a:srgbClr val="EF4949"/>
                </a:solidFill>
                <a:ea typeface="Open Sans" panose="020B0606030504020204" pitchFamily="34" charset="0"/>
                <a:cs typeface="Open Sans" panose="020B0606030504020204" pitchFamily="34" charset="0"/>
              </a:rPr>
              <a:t>0</a:t>
            </a:r>
            <a:r>
              <a:rPr lang="hu-HU" sz="1400" b="1" dirty="0">
                <a:solidFill>
                  <a:srgbClr val="EF4949"/>
                </a:solidFill>
                <a:ea typeface="Open Sans" panose="020B0606030504020204" pitchFamily="34" charset="0"/>
                <a:cs typeface="Open Sans" panose="020B0606030504020204" pitchFamily="34" charset="0"/>
              </a:rPr>
              <a:t>0</a:t>
            </a:r>
            <a:r>
              <a:rPr lang="en-GB" sz="1400" b="1" dirty="0">
                <a:solidFill>
                  <a:srgbClr val="EF4949"/>
                </a:solidFill>
                <a:ea typeface="Open Sans" panose="020B0606030504020204" pitchFamily="34" charset="0"/>
                <a:cs typeface="Open Sans" panose="020B0606030504020204" pitchFamily="34" charset="0"/>
              </a:rPr>
              <a:t>,00 </a:t>
            </a:r>
            <a:r>
              <a:rPr lang="hu-HU" sz="1400" b="1" dirty="0">
                <a:solidFill>
                  <a:srgbClr val="EF4949"/>
                </a:solidFill>
                <a:ea typeface="Open Sans" panose="020B0606030504020204" pitchFamily="34" charset="0"/>
                <a:cs typeface="Open Sans" panose="020B0606030504020204" pitchFamily="34" charset="0"/>
              </a:rPr>
              <a:t>EUR</a:t>
            </a:r>
            <a:endParaRPr lang="en-GB" sz="800" dirty="0">
              <a:solidFill>
                <a:srgbClr val="EF4949"/>
              </a:solidFill>
              <a:ea typeface="Open Sans" panose="020B0606030504020204" pitchFamily="34" charset="0"/>
              <a:cs typeface="Open Sans" panose="020B0606030504020204" pitchFamily="34" charset="0"/>
            </a:endParaRPr>
          </a:p>
        </p:txBody>
      </p:sp>
      <p:sp>
        <p:nvSpPr>
          <p:cNvPr id="60" name="object 53">
            <a:extLst>
              <a:ext uri="{FF2B5EF4-FFF2-40B4-BE49-F238E27FC236}">
                <a16:creationId xmlns:a16="http://schemas.microsoft.com/office/drawing/2014/main" id="{6820E66D-8878-7B37-0C02-C5C8E09A2597}"/>
              </a:ext>
            </a:extLst>
          </p:cNvPr>
          <p:cNvSpPr txBox="1"/>
          <p:nvPr/>
        </p:nvSpPr>
        <p:spPr>
          <a:xfrm>
            <a:off x="3906000" y="6858000"/>
            <a:ext cx="1652296" cy="1486054"/>
          </a:xfrm>
          <a:prstGeom prst="rect">
            <a:avLst/>
          </a:prstGeom>
          <a:ln>
            <a:noFill/>
          </a:ln>
        </p:spPr>
        <p:txBody>
          <a:bodyPr vert="horz" wrap="square" lIns="0" tIns="9277" rIns="0" bIns="0" rtlCol="0" anchor="ctr">
            <a:spAutoFit/>
          </a:bodyPr>
          <a:lstStyle/>
          <a:p>
            <a:pPr marL="13251" marR="5302">
              <a:lnSpc>
                <a:spcPct val="104200"/>
              </a:lnSpc>
              <a:spcBef>
                <a:spcPts val="73"/>
              </a:spcBef>
            </a:pPr>
            <a:r>
              <a:rPr lang="en-GB" sz="1400" b="1" dirty="0" err="1">
                <a:solidFill>
                  <a:srgbClr val="EF4949"/>
                </a:solidFill>
                <a:ea typeface="Open Sans" panose="020B0606030504020204" pitchFamily="34" charset="0"/>
                <a:cs typeface="Open Sans" panose="020B0606030504020204" pitchFamily="34" charset="0"/>
              </a:rPr>
              <a:t>Sjokolade</a:t>
            </a:r>
            <a:r>
              <a:rPr lang="en-GB" sz="1200" b="1" dirty="0">
                <a:solidFill>
                  <a:srgbClr val="529DA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AP689922</a:t>
            </a:r>
          </a:p>
          <a:p>
            <a:pPr marL="13251" marR="5302">
              <a:lnSpc>
                <a:spcPct val="104200"/>
              </a:lnSpc>
              <a:spcBef>
                <a:spcPts val="73"/>
              </a:spcBef>
            </a:pPr>
            <a:r>
              <a:rPr lang="en-GB" sz="800" dirty="0">
                <a:ea typeface="Open Sans" panose="020B0606030504020204" pitchFamily="34" charset="0"/>
                <a:cs typeface="Open Sans" panose="020B0606030504020204" pitchFamily="34" charset="0"/>
              </a:rPr>
              <a:t>Set </a:t>
            </a:r>
            <a:r>
              <a:rPr lang="en-GB" sz="800" dirty="0" err="1">
                <a:ea typeface="Open Sans" panose="020B0606030504020204" pitchFamily="34" charset="0"/>
                <a:cs typeface="Open Sans" panose="020B0606030504020204" pitchFamily="34" charset="0"/>
              </a:rPr>
              <a:t>cadeau</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chocolat</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chaud</a:t>
            </a:r>
            <a:r>
              <a:rPr lang="en-GB" sz="800" dirty="0">
                <a:ea typeface="Open Sans" panose="020B0606030504020204" pitchFamily="34" charset="0"/>
                <a:cs typeface="Open Sans" panose="020B0606030504020204" pitchFamily="34" charset="0"/>
              </a:rPr>
              <a:t> dans </a:t>
            </a:r>
            <a:r>
              <a:rPr lang="en-GB" sz="800" dirty="0" err="1">
                <a:ea typeface="Open Sans" panose="020B0606030504020204" pitchFamily="34" charset="0"/>
                <a:cs typeface="Open Sans" panose="020B0606030504020204" pitchFamily="34" charset="0"/>
              </a:rPr>
              <a:t>une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boîte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cadeau</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carton kraft avec </a:t>
            </a:r>
            <a:r>
              <a:rPr lang="en-GB" sz="800" dirty="0" err="1">
                <a:ea typeface="Open Sans" panose="020B0606030504020204" pitchFamily="34" charset="0"/>
                <a:cs typeface="Open Sans" panose="020B0606030504020204" pitchFamily="34" charset="0"/>
              </a:rPr>
              <a:t>remplissage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laine de </a:t>
            </a:r>
            <a:r>
              <a:rPr lang="en-GB" sz="800" dirty="0" err="1">
                <a:ea typeface="Open Sans" panose="020B0606030504020204" pitchFamily="34" charset="0"/>
                <a:cs typeface="Open Sans" panose="020B0606030504020204" pitchFamily="34" charset="0"/>
              </a:rPr>
              <a:t>bois</a:t>
            </a:r>
            <a:r>
              <a:rPr lang="en-GB" sz="800" dirty="0">
                <a:ea typeface="Open Sans" panose="020B0606030504020204" pitchFamily="34" charset="0"/>
                <a:cs typeface="Open Sans" panose="020B0606030504020204" pitchFamily="34" charset="0"/>
              </a:rPr>
              <a:t> et </a:t>
            </a:r>
            <a:r>
              <a:rPr lang="en-GB" sz="800" dirty="0" err="1">
                <a:ea typeface="Open Sans" panose="020B0606030504020204" pitchFamily="34" charset="0"/>
                <a:cs typeface="Open Sans" panose="020B0606030504020204" pitchFamily="34" charset="0"/>
              </a:rPr>
              <a:t>ruban</a:t>
            </a:r>
            <a:r>
              <a:rPr lang="en-GB" sz="800" dirty="0">
                <a:ea typeface="Open Sans" panose="020B0606030504020204" pitchFamily="34" charset="0"/>
                <a:cs typeface="Open Sans" panose="020B0606030504020204" pitchFamily="34" charset="0"/>
              </a:rPr>
              <a:t> rouge. </a:t>
            </a:r>
            <a:r>
              <a:rPr lang="en-GB" sz="800" dirty="0" err="1">
                <a:ea typeface="Open Sans" panose="020B0606030504020204" pitchFamily="34" charset="0"/>
                <a:cs typeface="Open Sans" panose="020B0606030504020204" pitchFamily="34" charset="0"/>
              </a:rPr>
              <a:t>Comprend</a:t>
            </a:r>
            <a:r>
              <a:rPr lang="en-GB" sz="800" dirty="0">
                <a:ea typeface="Open Sans" panose="020B0606030504020204" pitchFamily="34" charset="0"/>
                <a:cs typeface="Open Sans" panose="020B0606030504020204" pitchFamily="34" charset="0"/>
              </a:rPr>
              <a:t> : Tasse de Noël "</a:t>
            </a:r>
            <a:r>
              <a:rPr lang="en-GB" sz="800" dirty="0" err="1">
                <a:ea typeface="Open Sans" panose="020B0606030504020204" pitchFamily="34" charset="0"/>
                <a:cs typeface="Open Sans" panose="020B0606030504020204" pitchFamily="34" charset="0"/>
              </a:rPr>
              <a:t>Nakkala</a:t>
            </a:r>
            <a:r>
              <a:rPr lang="en-GB" sz="800" dirty="0">
                <a:ea typeface="Open Sans" panose="020B0606030504020204" pitchFamily="34" charset="0"/>
                <a:cs typeface="Open Sans" panose="020B0606030504020204" pitchFamily="34" charset="0"/>
              </a:rPr>
              <a:t>" ; </a:t>
            </a:r>
            <a:r>
              <a:rPr lang="en-GB" sz="800" dirty="0" err="1">
                <a:ea typeface="Open Sans" panose="020B0606030504020204" pitchFamily="34" charset="0"/>
                <a:cs typeface="Open Sans" panose="020B0606030504020204" pitchFamily="34" charset="0"/>
              </a:rPr>
              <a:t>cuillères</a:t>
            </a:r>
            <a:r>
              <a:rPr lang="en-GB" sz="800" dirty="0">
                <a:ea typeface="Open Sans" panose="020B0606030504020204" pitchFamily="34" charset="0"/>
                <a:cs typeface="Open Sans" panose="020B0606030504020204" pitchFamily="34" charset="0"/>
              </a:rPr>
              <a:t> à </a:t>
            </a:r>
            <a:r>
              <a:rPr lang="en-GB" sz="800" dirty="0" err="1">
                <a:ea typeface="Open Sans" panose="020B0606030504020204" pitchFamily="34" charset="0"/>
                <a:cs typeface="Open Sans" panose="020B0606030504020204" pitchFamily="34" charset="0"/>
              </a:rPr>
              <a:t>chocolat</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chaud</a:t>
            </a:r>
            <a:r>
              <a:rPr lang="en-GB" sz="800" dirty="0">
                <a:ea typeface="Open Sans" panose="020B0606030504020204" pitchFamily="34" charset="0"/>
                <a:cs typeface="Open Sans" panose="020B0606030504020204" pitchFamily="34" charset="0"/>
              </a:rPr>
              <a:t> "Choc-O-Lait" - 3 </a:t>
            </a:r>
            <a:r>
              <a:rPr lang="en-GB" sz="800" dirty="0" err="1">
                <a:ea typeface="Open Sans" panose="020B0606030504020204" pitchFamily="34" charset="0"/>
                <a:cs typeface="Open Sans" panose="020B0606030504020204" pitchFamily="34" charset="0"/>
              </a:rPr>
              <a:t>pièces</a:t>
            </a:r>
            <a:r>
              <a:rPr lang="en-GB" sz="800" dirty="0">
                <a:ea typeface="Open Sans" panose="020B0606030504020204" pitchFamily="34" charset="0"/>
                <a:cs typeface="Open Sans" panose="020B0606030504020204" pitchFamily="34" charset="0"/>
              </a:rPr>
              <a:t> ; </a:t>
            </a:r>
            <a:r>
              <a:rPr lang="en-GB" sz="800" dirty="0" err="1">
                <a:ea typeface="Open Sans" panose="020B0606030504020204" pitchFamily="34" charset="0"/>
                <a:cs typeface="Open Sans" panose="020B0606030504020204" pitchFamily="34" charset="0"/>
              </a:rPr>
              <a:t>amandes</a:t>
            </a:r>
            <a:r>
              <a:rPr lang="en-GB" sz="800" dirty="0">
                <a:ea typeface="Open Sans" panose="020B0606030504020204" pitchFamily="34" charset="0"/>
                <a:cs typeface="Open Sans" panose="020B0606030504020204" pitchFamily="34" charset="0"/>
              </a:rPr>
              <a:t> au </a:t>
            </a:r>
            <a:r>
              <a:rPr lang="en-GB" sz="800" dirty="0" err="1">
                <a:ea typeface="Open Sans" panose="020B0606030504020204" pitchFamily="34" charset="0"/>
                <a:cs typeface="Open Sans" panose="020B0606030504020204" pitchFamily="34" charset="0"/>
              </a:rPr>
              <a:t>chocolat</a:t>
            </a:r>
            <a:r>
              <a:rPr lang="en-GB" sz="800" dirty="0">
                <a:ea typeface="Open Sans" panose="020B0606030504020204" pitchFamily="34" charset="0"/>
                <a:cs typeface="Open Sans" panose="020B0606030504020204" pitchFamily="34" charset="0"/>
              </a:rPr>
              <a:t> noir "Luis" (70 g) ; </a:t>
            </a:r>
            <a:r>
              <a:rPr lang="en-GB" sz="800" dirty="0" err="1">
                <a:ea typeface="Open Sans" panose="020B0606030504020204" pitchFamily="34" charset="0"/>
                <a:cs typeface="Open Sans" panose="020B0606030504020204" pitchFamily="34" charset="0"/>
              </a:rPr>
              <a:t>décoration</a:t>
            </a:r>
            <a:r>
              <a:rPr lang="en-GB" sz="800" dirty="0">
                <a:ea typeface="Open Sans" panose="020B0606030504020204" pitchFamily="34" charset="0"/>
                <a:cs typeface="Open Sans" panose="020B0606030504020204" pitchFamily="34" charset="0"/>
              </a:rPr>
              <a:t> de </a:t>
            </a:r>
            <a:r>
              <a:rPr lang="en-GB" sz="800" dirty="0" err="1">
                <a:ea typeface="Open Sans" panose="020B0606030504020204" pitchFamily="34" charset="0"/>
                <a:cs typeface="Open Sans" panose="020B0606030504020204" pitchFamily="34" charset="0"/>
              </a:rPr>
              <a:t>sapin</a:t>
            </a:r>
            <a:r>
              <a:rPr lang="en-GB" sz="800" dirty="0">
                <a:ea typeface="Open Sans" panose="020B0606030504020204" pitchFamily="34" charset="0"/>
                <a:cs typeface="Open Sans" panose="020B0606030504020204" pitchFamily="34" charset="0"/>
              </a:rPr>
              <a:t> de Noël "</a:t>
            </a:r>
            <a:r>
              <a:rPr lang="en-GB" sz="800" dirty="0" err="1">
                <a:ea typeface="Open Sans" panose="020B0606030504020204" pitchFamily="34" charset="0"/>
                <a:cs typeface="Open Sans" panose="020B0606030504020204" pitchFamily="34" charset="0"/>
              </a:rPr>
              <a:t>Lundamo</a:t>
            </a:r>
            <a:r>
              <a:rPr lang="en-GB" sz="800" dirty="0">
                <a:ea typeface="Open Sans" panose="020B0606030504020204" pitchFamily="34" charset="0"/>
                <a:cs typeface="Open Sans" panose="020B0606030504020204" pitchFamily="34" charset="0"/>
              </a:rPr>
              <a:t>".</a:t>
            </a:r>
            <a:br>
              <a:rPr lang="en-GB" sz="800" dirty="0">
                <a:ea typeface="Open Sans" panose="020B0606030504020204" pitchFamily="34" charset="0"/>
                <a:cs typeface="Open Sans" panose="020B0606030504020204" pitchFamily="34" charset="0"/>
              </a:rPr>
            </a:br>
            <a:r>
              <a:rPr lang="en-GB" sz="1400" b="1" dirty="0">
                <a:solidFill>
                  <a:srgbClr val="EF4949"/>
                </a:solidFill>
                <a:ea typeface="Open Sans" panose="020B0606030504020204" pitchFamily="34" charset="0"/>
                <a:cs typeface="Open Sans" panose="020B0606030504020204" pitchFamily="34" charset="0"/>
              </a:rPr>
              <a:t>0</a:t>
            </a:r>
            <a:r>
              <a:rPr lang="hu-HU" sz="1400" b="1" dirty="0">
                <a:solidFill>
                  <a:srgbClr val="EF4949"/>
                </a:solidFill>
                <a:ea typeface="Open Sans" panose="020B0606030504020204" pitchFamily="34" charset="0"/>
                <a:cs typeface="Open Sans" panose="020B0606030504020204" pitchFamily="34" charset="0"/>
              </a:rPr>
              <a:t>0</a:t>
            </a:r>
            <a:r>
              <a:rPr lang="en-GB" sz="1400" b="1" dirty="0">
                <a:solidFill>
                  <a:srgbClr val="EF4949"/>
                </a:solidFill>
                <a:ea typeface="Open Sans" panose="020B0606030504020204" pitchFamily="34" charset="0"/>
                <a:cs typeface="Open Sans" panose="020B0606030504020204" pitchFamily="34" charset="0"/>
              </a:rPr>
              <a:t>,00 </a:t>
            </a:r>
            <a:r>
              <a:rPr lang="hu-HU" sz="1400" b="1" dirty="0">
                <a:solidFill>
                  <a:srgbClr val="EF4949"/>
                </a:solidFill>
                <a:ea typeface="Open Sans" panose="020B0606030504020204" pitchFamily="34" charset="0"/>
                <a:cs typeface="Open Sans" panose="020B0606030504020204" pitchFamily="34" charset="0"/>
              </a:rPr>
              <a:t>EUR</a:t>
            </a:r>
            <a:endParaRPr lang="en-GB" sz="1400" b="1" dirty="0">
              <a:solidFill>
                <a:srgbClr val="EF4949"/>
              </a:solidFill>
              <a:ea typeface="Open Sans" panose="020B0606030504020204" pitchFamily="34" charset="0"/>
              <a:cs typeface="Open Sans" panose="020B0606030504020204" pitchFamily="34" charset="0"/>
            </a:endParaRPr>
          </a:p>
        </p:txBody>
      </p:sp>
      <p:pic>
        <p:nvPicPr>
          <p:cNvPr id="80" name="Kép 79" descr="A képen szöveg, vörös látható&#10;&#10;Automatikusan generált leírás">
            <a:extLst>
              <a:ext uri="{FF2B5EF4-FFF2-40B4-BE49-F238E27FC236}">
                <a16:creationId xmlns:a16="http://schemas.microsoft.com/office/drawing/2014/main" id="{D7183906-A472-A3BE-7566-76A3B77EDF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4000" y="5400000"/>
            <a:ext cx="1440000" cy="1438848"/>
          </a:xfrm>
          <a:prstGeom prst="rect">
            <a:avLst/>
          </a:prstGeom>
        </p:spPr>
      </p:pic>
      <p:pic>
        <p:nvPicPr>
          <p:cNvPr id="82" name="Kép 81" descr="A képen szöveg látható&#10;&#10;Automatikusan generált leírás">
            <a:extLst>
              <a:ext uri="{FF2B5EF4-FFF2-40B4-BE49-F238E27FC236}">
                <a16:creationId xmlns:a16="http://schemas.microsoft.com/office/drawing/2014/main" id="{D4A6C087-E5B9-A94E-5513-B9AB463A009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60000" y="5400000"/>
            <a:ext cx="1440000" cy="1412352"/>
          </a:xfrm>
          <a:prstGeom prst="rect">
            <a:avLst/>
          </a:prstGeom>
        </p:spPr>
      </p:pic>
      <p:pic>
        <p:nvPicPr>
          <p:cNvPr id="84" name="Kép 83" descr="A képen szöveg, különböző látható&#10;&#10;Automatikusan generált leírás">
            <a:extLst>
              <a:ext uri="{FF2B5EF4-FFF2-40B4-BE49-F238E27FC236}">
                <a16:creationId xmlns:a16="http://schemas.microsoft.com/office/drawing/2014/main" id="{A5334EE0-6C2A-E17A-40AA-7124E0120A6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14000" y="5400000"/>
            <a:ext cx="1440000" cy="1449275"/>
          </a:xfrm>
          <a:prstGeom prst="rect">
            <a:avLst/>
          </a:prstGeom>
        </p:spPr>
      </p:pic>
      <p:sp>
        <p:nvSpPr>
          <p:cNvPr id="91" name="object 53">
            <a:extLst>
              <a:ext uri="{FF2B5EF4-FFF2-40B4-BE49-F238E27FC236}">
                <a16:creationId xmlns:a16="http://schemas.microsoft.com/office/drawing/2014/main" id="{09753CED-BD72-E767-7550-F40271C021CA}"/>
              </a:ext>
            </a:extLst>
          </p:cNvPr>
          <p:cNvSpPr txBox="1"/>
          <p:nvPr/>
        </p:nvSpPr>
        <p:spPr>
          <a:xfrm>
            <a:off x="306000" y="10159200"/>
            <a:ext cx="1652296" cy="1486054"/>
          </a:xfrm>
          <a:prstGeom prst="rect">
            <a:avLst/>
          </a:prstGeom>
          <a:ln>
            <a:noFill/>
          </a:ln>
        </p:spPr>
        <p:txBody>
          <a:bodyPr vert="horz" wrap="square" lIns="0" tIns="9277" rIns="0" bIns="0" rtlCol="0" anchor="ctr">
            <a:spAutoFit/>
          </a:bodyPr>
          <a:lstStyle/>
          <a:p>
            <a:pPr marL="13251" marR="5302">
              <a:lnSpc>
                <a:spcPct val="104200"/>
              </a:lnSpc>
              <a:spcBef>
                <a:spcPts val="73"/>
              </a:spcBef>
            </a:pPr>
            <a:r>
              <a:rPr lang="en-GB" sz="1400" b="1" dirty="0" err="1">
                <a:solidFill>
                  <a:srgbClr val="EF4949"/>
                </a:solidFill>
                <a:ea typeface="Open Sans" panose="020B0606030504020204" pitchFamily="34" charset="0"/>
                <a:cs typeface="Open Sans" panose="020B0606030504020204" pitchFamily="34" charset="0"/>
              </a:rPr>
              <a:t>Teehetki</a:t>
            </a:r>
            <a:r>
              <a:rPr lang="en-GB" sz="1200" b="1" dirty="0">
                <a:solidFill>
                  <a:srgbClr val="529DA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AP689913</a:t>
            </a:r>
          </a:p>
          <a:p>
            <a:pPr marL="13251" marR="5302">
              <a:lnSpc>
                <a:spcPct val="104200"/>
              </a:lnSpc>
              <a:spcBef>
                <a:spcPts val="73"/>
              </a:spcBef>
            </a:pPr>
            <a:r>
              <a:rPr lang="fr-FR" sz="800" dirty="0">
                <a:ea typeface="Open Sans" panose="020B0606030504020204" pitchFamily="34" charset="0"/>
                <a:cs typeface="Open Sans" panose="020B0606030504020204" pitchFamily="34" charset="0"/>
              </a:rPr>
              <a:t>Set cadeau thé dans une boîte cadeau en carton kraft avec remplissage en laine de bois et ruban rouge. Comprend : Un mug de Noël "Lempaa" ; un thé aux fruits des bois épicé "Luis" (30 g) ; un miel des bois "Always Gourmet" (50 g) ; une décoration de sapin de Noël "DoubleTree".</a:t>
            </a:r>
            <a:br>
              <a:rPr lang="en-GB" sz="800" dirty="0">
                <a:ea typeface="Open Sans" panose="020B0606030504020204" pitchFamily="34" charset="0"/>
                <a:cs typeface="Open Sans" panose="020B0606030504020204" pitchFamily="34" charset="0"/>
              </a:rPr>
            </a:br>
            <a:r>
              <a:rPr lang="en-GB" sz="1400" b="1" dirty="0">
                <a:solidFill>
                  <a:srgbClr val="EF4949"/>
                </a:solidFill>
                <a:ea typeface="Open Sans" panose="020B0606030504020204" pitchFamily="34" charset="0"/>
                <a:cs typeface="Open Sans" panose="020B0606030504020204" pitchFamily="34" charset="0"/>
              </a:rPr>
              <a:t>0</a:t>
            </a:r>
            <a:r>
              <a:rPr lang="hu-HU" sz="1400" b="1" dirty="0">
                <a:solidFill>
                  <a:srgbClr val="EF4949"/>
                </a:solidFill>
                <a:ea typeface="Open Sans" panose="020B0606030504020204" pitchFamily="34" charset="0"/>
                <a:cs typeface="Open Sans" panose="020B0606030504020204" pitchFamily="34" charset="0"/>
              </a:rPr>
              <a:t>0</a:t>
            </a:r>
            <a:r>
              <a:rPr lang="en-GB" sz="1400" b="1" dirty="0">
                <a:solidFill>
                  <a:srgbClr val="EF4949"/>
                </a:solidFill>
                <a:ea typeface="Open Sans" panose="020B0606030504020204" pitchFamily="34" charset="0"/>
                <a:cs typeface="Open Sans" panose="020B0606030504020204" pitchFamily="34" charset="0"/>
              </a:rPr>
              <a:t>,00 </a:t>
            </a:r>
            <a:r>
              <a:rPr lang="hu-HU" sz="1400" b="1" dirty="0">
                <a:solidFill>
                  <a:srgbClr val="EF4949"/>
                </a:solidFill>
                <a:ea typeface="Open Sans" panose="020B0606030504020204" pitchFamily="34" charset="0"/>
                <a:cs typeface="Open Sans" panose="020B0606030504020204" pitchFamily="34" charset="0"/>
              </a:rPr>
              <a:t>EUR</a:t>
            </a:r>
            <a:endParaRPr lang="en-GB" sz="1400" b="1" dirty="0">
              <a:solidFill>
                <a:srgbClr val="EF4949"/>
              </a:solidFill>
              <a:ea typeface="Open Sans" panose="020B0606030504020204" pitchFamily="34" charset="0"/>
              <a:cs typeface="Open Sans" panose="020B0606030504020204" pitchFamily="34" charset="0"/>
            </a:endParaRPr>
          </a:p>
        </p:txBody>
      </p:sp>
      <p:sp>
        <p:nvSpPr>
          <p:cNvPr id="92" name="object 53">
            <a:extLst>
              <a:ext uri="{FF2B5EF4-FFF2-40B4-BE49-F238E27FC236}">
                <a16:creationId xmlns:a16="http://schemas.microsoft.com/office/drawing/2014/main" id="{F3B130BB-181C-708D-56D3-6589066B681B}"/>
              </a:ext>
            </a:extLst>
          </p:cNvPr>
          <p:cNvSpPr txBox="1"/>
          <p:nvPr/>
        </p:nvSpPr>
        <p:spPr>
          <a:xfrm>
            <a:off x="2106000" y="10159200"/>
            <a:ext cx="1652296" cy="1486054"/>
          </a:xfrm>
          <a:prstGeom prst="rect">
            <a:avLst/>
          </a:prstGeom>
          <a:ln>
            <a:noFill/>
          </a:ln>
        </p:spPr>
        <p:txBody>
          <a:bodyPr vert="horz" wrap="square" lIns="0" tIns="9277" rIns="0" bIns="0" rtlCol="0" anchor="ctr">
            <a:spAutoFit/>
          </a:bodyPr>
          <a:lstStyle/>
          <a:p>
            <a:pPr marL="13251" marR="5302">
              <a:lnSpc>
                <a:spcPct val="104200"/>
              </a:lnSpc>
              <a:spcBef>
                <a:spcPts val="73"/>
              </a:spcBef>
            </a:pPr>
            <a:r>
              <a:rPr lang="en-GB" sz="1400" b="1" dirty="0" err="1">
                <a:solidFill>
                  <a:srgbClr val="EF4949"/>
                </a:solidFill>
                <a:ea typeface="Open Sans" panose="020B0606030504020204" pitchFamily="34" charset="0"/>
                <a:cs typeface="Open Sans" panose="020B0606030504020204" pitchFamily="34" charset="0"/>
              </a:rPr>
              <a:t>Smorka</a:t>
            </a:r>
            <a:r>
              <a:rPr lang="en-GB" sz="1200" b="1" dirty="0">
                <a:solidFill>
                  <a:srgbClr val="529DA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AP689914</a:t>
            </a:r>
          </a:p>
          <a:p>
            <a:pPr marL="13251" marR="5302">
              <a:lnSpc>
                <a:spcPct val="104200"/>
              </a:lnSpc>
              <a:spcBef>
                <a:spcPts val="73"/>
              </a:spcBef>
            </a:pPr>
            <a:r>
              <a:rPr lang="en-GB" sz="800" dirty="0">
                <a:ea typeface="Open Sans" panose="020B0606030504020204" pitchFamily="34" charset="0"/>
                <a:cs typeface="Open Sans" panose="020B0606030504020204" pitchFamily="34" charset="0"/>
              </a:rPr>
              <a:t>Coffret </a:t>
            </a:r>
            <a:r>
              <a:rPr lang="en-GB" sz="800" dirty="0" err="1">
                <a:ea typeface="Open Sans" panose="020B0606030504020204" pitchFamily="34" charset="0"/>
                <a:cs typeface="Open Sans" panose="020B0606030504020204" pitchFamily="34" charset="0"/>
              </a:rPr>
              <a:t>cadeau</a:t>
            </a:r>
            <a:r>
              <a:rPr lang="en-GB" sz="800" dirty="0">
                <a:ea typeface="Open Sans" panose="020B0606030504020204" pitchFamily="34" charset="0"/>
                <a:cs typeface="Open Sans" panose="020B0606030504020204" pitchFamily="34" charset="0"/>
              </a:rPr>
              <a:t> de biscuits dans </a:t>
            </a:r>
            <a:r>
              <a:rPr lang="en-GB" sz="800" dirty="0" err="1">
                <a:ea typeface="Open Sans" panose="020B0606030504020204" pitchFamily="34" charset="0"/>
                <a:cs typeface="Open Sans" panose="020B0606030504020204" pitchFamily="34" charset="0"/>
              </a:rPr>
              <a:t>une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boîte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cadeau</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carton kraft avec </a:t>
            </a:r>
            <a:r>
              <a:rPr lang="en-GB" sz="800" dirty="0" err="1">
                <a:ea typeface="Open Sans" panose="020B0606030504020204" pitchFamily="34" charset="0"/>
                <a:cs typeface="Open Sans" panose="020B0606030504020204" pitchFamily="34" charset="0"/>
              </a:rPr>
              <a:t>remplissage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laine de </a:t>
            </a:r>
            <a:r>
              <a:rPr lang="en-GB" sz="800" dirty="0" err="1">
                <a:ea typeface="Open Sans" panose="020B0606030504020204" pitchFamily="34" charset="0"/>
                <a:cs typeface="Open Sans" panose="020B0606030504020204" pitchFamily="34" charset="0"/>
              </a:rPr>
              <a:t>bois</a:t>
            </a:r>
            <a:r>
              <a:rPr lang="en-GB" sz="800" dirty="0">
                <a:ea typeface="Open Sans" panose="020B0606030504020204" pitchFamily="34" charset="0"/>
                <a:cs typeface="Open Sans" panose="020B0606030504020204" pitchFamily="34" charset="0"/>
              </a:rPr>
              <a:t> et </a:t>
            </a:r>
            <a:r>
              <a:rPr lang="en-GB" sz="800" dirty="0" err="1">
                <a:ea typeface="Open Sans" panose="020B0606030504020204" pitchFamily="34" charset="0"/>
                <a:cs typeface="Open Sans" panose="020B0606030504020204" pitchFamily="34" charset="0"/>
              </a:rPr>
              <a:t>ruban</a:t>
            </a:r>
            <a:r>
              <a:rPr lang="en-GB" sz="800" dirty="0">
                <a:ea typeface="Open Sans" panose="020B0606030504020204" pitchFamily="34" charset="0"/>
                <a:cs typeface="Open Sans" panose="020B0606030504020204" pitchFamily="34" charset="0"/>
              </a:rPr>
              <a:t> rouge. </a:t>
            </a:r>
            <a:r>
              <a:rPr lang="en-GB" sz="800" dirty="0" err="1">
                <a:ea typeface="Open Sans" panose="020B0606030504020204" pitchFamily="34" charset="0"/>
                <a:cs typeface="Open Sans" panose="020B0606030504020204" pitchFamily="34" charset="0"/>
              </a:rPr>
              <a:t>Comprend</a:t>
            </a:r>
            <a:r>
              <a:rPr lang="en-GB" sz="800" dirty="0">
                <a:ea typeface="Open Sans" panose="020B0606030504020204" pitchFamily="34" charset="0"/>
                <a:cs typeface="Open Sans" panose="020B0606030504020204" pitchFamily="34" charset="0"/>
              </a:rPr>
              <a:t> : Une assiette "Jokkmokk" ; un biscuit artisanal "</a:t>
            </a:r>
            <a:r>
              <a:rPr lang="en-GB" sz="800" dirty="0" err="1">
                <a:ea typeface="Open Sans" panose="020B0606030504020204" pitchFamily="34" charset="0"/>
                <a:cs typeface="Open Sans" panose="020B0606030504020204" pitchFamily="34" charset="0"/>
              </a:rPr>
              <a:t>Floq</a:t>
            </a:r>
            <a:r>
              <a:rPr lang="en-GB" sz="800" dirty="0">
                <a:ea typeface="Open Sans" panose="020B0606030504020204" pitchFamily="34" charset="0"/>
                <a:cs typeface="Open Sans" panose="020B0606030504020204" pitchFamily="34" charset="0"/>
              </a:rPr>
              <a:t>" tout beurre avec </a:t>
            </a:r>
            <a:r>
              <a:rPr lang="en-GB" sz="800" dirty="0" err="1">
                <a:ea typeface="Open Sans" panose="020B0606030504020204" pitchFamily="34" charset="0"/>
                <a:cs typeface="Open Sans" panose="020B0606030504020204" pitchFamily="34" charset="0"/>
              </a:rPr>
              <a:t>chocolat</a:t>
            </a:r>
            <a:r>
              <a:rPr lang="en-GB" sz="800" dirty="0">
                <a:ea typeface="Open Sans" panose="020B0606030504020204" pitchFamily="34" charset="0"/>
                <a:cs typeface="Open Sans" panose="020B0606030504020204" pitchFamily="34" charset="0"/>
              </a:rPr>
              <a:t> (160 g) ; </a:t>
            </a:r>
            <a:r>
              <a:rPr lang="en-GB" sz="800" dirty="0" err="1">
                <a:ea typeface="Open Sans" panose="020B0606030504020204" pitchFamily="34" charset="0"/>
                <a:cs typeface="Open Sans" panose="020B0606030504020204" pitchFamily="34" charset="0"/>
              </a:rPr>
              <a:t>une</a:t>
            </a:r>
            <a:r>
              <a:rPr lang="en-GB" sz="800" dirty="0">
                <a:ea typeface="Open Sans" panose="020B0606030504020204" pitchFamily="34" charset="0"/>
                <a:cs typeface="Open Sans" panose="020B0606030504020204" pitchFamily="34" charset="0"/>
              </a:rPr>
              <a:t> bougie "</a:t>
            </a:r>
            <a:r>
              <a:rPr lang="en-GB" sz="800" dirty="0" err="1">
                <a:ea typeface="Open Sans" panose="020B0606030504020204" pitchFamily="34" charset="0"/>
                <a:cs typeface="Open Sans" panose="020B0606030504020204" pitchFamily="34" charset="0"/>
              </a:rPr>
              <a:t>Deram</a:t>
            </a:r>
            <a:r>
              <a:rPr lang="en-GB" sz="800" dirty="0">
                <a:ea typeface="Open Sans" panose="020B0606030504020204" pitchFamily="34" charset="0"/>
                <a:cs typeface="Open Sans" panose="020B0606030504020204" pitchFamily="34" charset="0"/>
              </a:rPr>
              <a:t>" ; </a:t>
            </a:r>
            <a:r>
              <a:rPr lang="en-GB" sz="800" dirty="0" err="1">
                <a:ea typeface="Open Sans" panose="020B0606030504020204" pitchFamily="34" charset="0"/>
                <a:cs typeface="Open Sans" panose="020B0606030504020204" pitchFamily="34" charset="0"/>
              </a:rPr>
              <a:t>une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décoration</a:t>
            </a:r>
            <a:r>
              <a:rPr lang="en-GB" sz="800" dirty="0">
                <a:ea typeface="Open Sans" panose="020B0606030504020204" pitchFamily="34" charset="0"/>
                <a:cs typeface="Open Sans" panose="020B0606030504020204" pitchFamily="34" charset="0"/>
              </a:rPr>
              <a:t> de </a:t>
            </a:r>
            <a:r>
              <a:rPr lang="en-GB" sz="800" dirty="0" err="1">
                <a:ea typeface="Open Sans" panose="020B0606030504020204" pitchFamily="34" charset="0"/>
                <a:cs typeface="Open Sans" panose="020B0606030504020204" pitchFamily="34" charset="0"/>
              </a:rPr>
              <a:t>sapin</a:t>
            </a:r>
            <a:r>
              <a:rPr lang="en-GB" sz="800" dirty="0">
                <a:ea typeface="Open Sans" panose="020B0606030504020204" pitchFamily="34" charset="0"/>
                <a:cs typeface="Open Sans" panose="020B0606030504020204" pitchFamily="34" charset="0"/>
              </a:rPr>
              <a:t> de Noël "</a:t>
            </a:r>
            <a:r>
              <a:rPr lang="en-GB" sz="800" dirty="0" err="1">
                <a:ea typeface="Open Sans" panose="020B0606030504020204" pitchFamily="34" charset="0"/>
                <a:cs typeface="Open Sans" panose="020B0606030504020204" pitchFamily="34" charset="0"/>
              </a:rPr>
              <a:t>Woxmas</a:t>
            </a:r>
            <a:r>
              <a:rPr lang="en-GB" sz="800" dirty="0">
                <a:ea typeface="Open Sans" panose="020B0606030504020204" pitchFamily="34" charset="0"/>
                <a:cs typeface="Open Sans" panose="020B0606030504020204" pitchFamily="34" charset="0"/>
              </a:rPr>
              <a:t>"</a:t>
            </a:r>
            <a:br>
              <a:rPr lang="en-GB" sz="800" dirty="0">
                <a:ea typeface="Open Sans" panose="020B0606030504020204" pitchFamily="34" charset="0"/>
                <a:cs typeface="Open Sans" panose="020B0606030504020204" pitchFamily="34" charset="0"/>
              </a:rPr>
            </a:br>
            <a:r>
              <a:rPr lang="en-GB" sz="1400" b="1" dirty="0">
                <a:solidFill>
                  <a:srgbClr val="EF4949"/>
                </a:solidFill>
                <a:ea typeface="Open Sans" panose="020B0606030504020204" pitchFamily="34" charset="0"/>
                <a:cs typeface="Open Sans" panose="020B0606030504020204" pitchFamily="34" charset="0"/>
              </a:rPr>
              <a:t>0</a:t>
            </a:r>
            <a:r>
              <a:rPr lang="hu-HU" sz="1400" b="1" dirty="0">
                <a:solidFill>
                  <a:srgbClr val="EF4949"/>
                </a:solidFill>
                <a:ea typeface="Open Sans" panose="020B0606030504020204" pitchFamily="34" charset="0"/>
                <a:cs typeface="Open Sans" panose="020B0606030504020204" pitchFamily="34" charset="0"/>
              </a:rPr>
              <a:t>0</a:t>
            </a:r>
            <a:r>
              <a:rPr lang="en-GB" sz="1400" b="1" dirty="0">
                <a:solidFill>
                  <a:srgbClr val="EF4949"/>
                </a:solidFill>
                <a:ea typeface="Open Sans" panose="020B0606030504020204" pitchFamily="34" charset="0"/>
                <a:cs typeface="Open Sans" panose="020B0606030504020204" pitchFamily="34" charset="0"/>
              </a:rPr>
              <a:t>,00 </a:t>
            </a:r>
            <a:r>
              <a:rPr lang="hu-HU" sz="1400" b="1" dirty="0">
                <a:solidFill>
                  <a:srgbClr val="EF4949"/>
                </a:solidFill>
                <a:ea typeface="Open Sans" panose="020B0606030504020204" pitchFamily="34" charset="0"/>
                <a:cs typeface="Open Sans" panose="020B0606030504020204" pitchFamily="34" charset="0"/>
              </a:rPr>
              <a:t>EUR</a:t>
            </a:r>
            <a:endParaRPr lang="en-GB" sz="1400" b="1" dirty="0">
              <a:solidFill>
                <a:srgbClr val="EF4949"/>
              </a:solidFill>
              <a:ea typeface="Open Sans" panose="020B0606030504020204" pitchFamily="34" charset="0"/>
              <a:cs typeface="Open Sans" panose="020B0606030504020204" pitchFamily="34" charset="0"/>
            </a:endParaRPr>
          </a:p>
        </p:txBody>
      </p:sp>
      <p:sp>
        <p:nvSpPr>
          <p:cNvPr id="93" name="object 53">
            <a:extLst>
              <a:ext uri="{FF2B5EF4-FFF2-40B4-BE49-F238E27FC236}">
                <a16:creationId xmlns:a16="http://schemas.microsoft.com/office/drawing/2014/main" id="{BBE2E74B-9FB1-6172-BE83-D1F7EF6AC3A3}"/>
              </a:ext>
            </a:extLst>
          </p:cNvPr>
          <p:cNvSpPr txBox="1"/>
          <p:nvPr/>
        </p:nvSpPr>
        <p:spPr>
          <a:xfrm>
            <a:off x="3906000" y="10159426"/>
            <a:ext cx="1652296" cy="1614102"/>
          </a:xfrm>
          <a:prstGeom prst="rect">
            <a:avLst/>
          </a:prstGeom>
          <a:ln>
            <a:noFill/>
          </a:ln>
        </p:spPr>
        <p:txBody>
          <a:bodyPr vert="horz" wrap="square" lIns="0" tIns="9277" rIns="0" bIns="0" rtlCol="0" anchor="ctr">
            <a:spAutoFit/>
          </a:bodyPr>
          <a:lstStyle/>
          <a:p>
            <a:pPr marL="13251" marR="5302">
              <a:lnSpc>
                <a:spcPct val="104200"/>
              </a:lnSpc>
              <a:spcBef>
                <a:spcPts val="73"/>
              </a:spcBef>
            </a:pPr>
            <a:r>
              <a:rPr lang="en-GB" sz="1400" b="1" dirty="0" err="1">
                <a:solidFill>
                  <a:srgbClr val="EF4949"/>
                </a:solidFill>
                <a:ea typeface="Open Sans" panose="020B0606030504020204" pitchFamily="34" charset="0"/>
                <a:cs typeface="Open Sans" panose="020B0606030504020204" pitchFamily="34" charset="0"/>
              </a:rPr>
              <a:t>Stamsund</a:t>
            </a:r>
            <a:r>
              <a:rPr lang="en-GB" sz="1200" b="1" dirty="0">
                <a:solidFill>
                  <a:srgbClr val="529DA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AP689915</a:t>
            </a:r>
          </a:p>
          <a:p>
            <a:pPr marL="13251" marR="5302">
              <a:lnSpc>
                <a:spcPct val="104200"/>
              </a:lnSpc>
              <a:spcBef>
                <a:spcPts val="73"/>
              </a:spcBef>
            </a:pPr>
            <a:r>
              <a:rPr lang="fr-FR" sz="800" dirty="0">
                <a:ea typeface="Open Sans" panose="020B0606030504020204" pitchFamily="34" charset="0"/>
                <a:cs typeface="Open Sans" panose="020B0606030504020204" pitchFamily="34" charset="0"/>
              </a:rPr>
              <a:t>Set cadeau thé dans une boîte cadeau en carton kraft avec remplissage en laine de bois et ruban rouge. Comprend : Un mug thermos en verre "Grobina", un thé aux fruits des bois épicé "Luis" (30 g), du miel des bois "Always Gourmet" (125 g) et une décoration de sapin de Noël "Jerpstad".</a:t>
            </a:r>
            <a:br>
              <a:rPr lang="en-GB" sz="800" dirty="0">
                <a:ea typeface="Open Sans" panose="020B0606030504020204" pitchFamily="34" charset="0"/>
                <a:cs typeface="Open Sans" panose="020B0606030504020204" pitchFamily="34" charset="0"/>
              </a:rPr>
            </a:br>
            <a:r>
              <a:rPr lang="en-GB" sz="1400" b="1" dirty="0">
                <a:solidFill>
                  <a:srgbClr val="EF4949"/>
                </a:solidFill>
                <a:ea typeface="Open Sans" panose="020B0606030504020204" pitchFamily="34" charset="0"/>
                <a:cs typeface="Open Sans" panose="020B0606030504020204" pitchFamily="34" charset="0"/>
              </a:rPr>
              <a:t>0</a:t>
            </a:r>
            <a:r>
              <a:rPr lang="hu-HU" sz="1400" b="1" dirty="0">
                <a:solidFill>
                  <a:srgbClr val="EF4949"/>
                </a:solidFill>
                <a:ea typeface="Open Sans" panose="020B0606030504020204" pitchFamily="34" charset="0"/>
                <a:cs typeface="Open Sans" panose="020B0606030504020204" pitchFamily="34" charset="0"/>
              </a:rPr>
              <a:t>0</a:t>
            </a:r>
            <a:r>
              <a:rPr lang="en-GB" sz="1400" b="1" dirty="0">
                <a:solidFill>
                  <a:srgbClr val="EF4949"/>
                </a:solidFill>
                <a:ea typeface="Open Sans" panose="020B0606030504020204" pitchFamily="34" charset="0"/>
                <a:cs typeface="Open Sans" panose="020B0606030504020204" pitchFamily="34" charset="0"/>
              </a:rPr>
              <a:t>,00 </a:t>
            </a:r>
            <a:r>
              <a:rPr lang="hu-HU" sz="1400" b="1" dirty="0">
                <a:solidFill>
                  <a:srgbClr val="EF4949"/>
                </a:solidFill>
                <a:ea typeface="Open Sans" panose="020B0606030504020204" pitchFamily="34" charset="0"/>
                <a:cs typeface="Open Sans" panose="020B0606030504020204" pitchFamily="34" charset="0"/>
              </a:rPr>
              <a:t>EUR</a:t>
            </a:r>
            <a:endParaRPr lang="en-GB" sz="1400" b="1" dirty="0">
              <a:solidFill>
                <a:srgbClr val="EF4949"/>
              </a:solidFill>
              <a:ea typeface="Open Sans" panose="020B0606030504020204" pitchFamily="34" charset="0"/>
              <a:cs typeface="Open Sans" panose="020B0606030504020204" pitchFamily="34" charset="0"/>
            </a:endParaRPr>
          </a:p>
        </p:txBody>
      </p:sp>
      <p:pic>
        <p:nvPicPr>
          <p:cNvPr id="97" name="Kép 96" descr="A képen szöveg, különböző látható&#10;&#10;Automatikusan generált leírás">
            <a:extLst>
              <a:ext uri="{FF2B5EF4-FFF2-40B4-BE49-F238E27FC236}">
                <a16:creationId xmlns:a16="http://schemas.microsoft.com/office/drawing/2014/main" id="{D760F5FE-DB6E-71D1-A63E-7BAC701FEF2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4000" y="8730000"/>
            <a:ext cx="1440000" cy="1400832"/>
          </a:xfrm>
          <a:prstGeom prst="rect">
            <a:avLst/>
          </a:prstGeom>
        </p:spPr>
      </p:pic>
      <p:pic>
        <p:nvPicPr>
          <p:cNvPr id="102" name="Kép 101" descr="A képen szöveg látható&#10;&#10;Automatikusan generált leírás">
            <a:extLst>
              <a:ext uri="{FF2B5EF4-FFF2-40B4-BE49-F238E27FC236}">
                <a16:creationId xmlns:a16="http://schemas.microsoft.com/office/drawing/2014/main" id="{339D4BFC-E5FC-0DFB-F72E-8E780C94B73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60000" y="8730000"/>
            <a:ext cx="1440000" cy="1461039"/>
          </a:xfrm>
          <a:prstGeom prst="rect">
            <a:avLst/>
          </a:prstGeom>
        </p:spPr>
      </p:pic>
      <p:pic>
        <p:nvPicPr>
          <p:cNvPr id="104" name="Kép 103" descr="A képen szöveg látható&#10;&#10;Automatikusan generált leírás">
            <a:extLst>
              <a:ext uri="{FF2B5EF4-FFF2-40B4-BE49-F238E27FC236}">
                <a16:creationId xmlns:a16="http://schemas.microsoft.com/office/drawing/2014/main" id="{D2FFF448-3EBF-0D67-B3DB-26B23DAB25B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14000" y="8728717"/>
            <a:ext cx="1440000" cy="1465798"/>
          </a:xfrm>
          <a:prstGeom prst="rect">
            <a:avLst/>
          </a:prstGeom>
        </p:spPr>
      </p:pic>
      <p:sp>
        <p:nvSpPr>
          <p:cNvPr id="105" name="object 53">
            <a:extLst>
              <a:ext uri="{FF2B5EF4-FFF2-40B4-BE49-F238E27FC236}">
                <a16:creationId xmlns:a16="http://schemas.microsoft.com/office/drawing/2014/main" id="{BFD19835-56F3-4CE2-F44F-E6A1D82AF926}"/>
              </a:ext>
            </a:extLst>
          </p:cNvPr>
          <p:cNvSpPr txBox="1"/>
          <p:nvPr/>
        </p:nvSpPr>
        <p:spPr>
          <a:xfrm>
            <a:off x="306000" y="13343885"/>
            <a:ext cx="1652296" cy="1998245"/>
          </a:xfrm>
          <a:prstGeom prst="rect">
            <a:avLst/>
          </a:prstGeom>
          <a:ln>
            <a:noFill/>
          </a:ln>
        </p:spPr>
        <p:txBody>
          <a:bodyPr vert="horz" wrap="square" lIns="0" tIns="9277" rIns="0" bIns="0" rtlCol="0" anchor="ctr">
            <a:spAutoFit/>
          </a:bodyPr>
          <a:lstStyle/>
          <a:p>
            <a:pPr marL="13251" marR="5302">
              <a:lnSpc>
                <a:spcPct val="104200"/>
              </a:lnSpc>
              <a:spcBef>
                <a:spcPts val="73"/>
              </a:spcBef>
            </a:pPr>
            <a:r>
              <a:rPr lang="en-GB" sz="1400" b="1" dirty="0">
                <a:solidFill>
                  <a:srgbClr val="EF4949"/>
                </a:solidFill>
                <a:ea typeface="Open Sans" panose="020B0606030504020204" pitchFamily="34" charset="0"/>
                <a:cs typeface="Open Sans" panose="020B0606030504020204" pitchFamily="34" charset="0"/>
              </a:rPr>
              <a:t>Havarti</a:t>
            </a:r>
            <a:r>
              <a:rPr lang="en-GB" sz="1200" b="1" dirty="0">
                <a:solidFill>
                  <a:srgbClr val="529DA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AP689917</a:t>
            </a:r>
          </a:p>
          <a:p>
            <a:pPr marL="13251" marR="5302">
              <a:lnSpc>
                <a:spcPct val="104200"/>
              </a:lnSpc>
              <a:spcBef>
                <a:spcPts val="73"/>
              </a:spcBef>
            </a:pPr>
            <a:r>
              <a:rPr lang="fr-FR" sz="800" dirty="0">
                <a:ea typeface="Open Sans" panose="020B0606030504020204" pitchFamily="34" charset="0"/>
                <a:cs typeface="Open Sans" panose="020B0606030504020204" pitchFamily="34" charset="0"/>
              </a:rPr>
              <a:t>Set cadeau service à fromage dans une boîte cadeau en carton kraft avec remplissage en laine de bois et ruban rouge. Comprenant : Planche à découper en bambou "Shiba" ; biscuit au beurre "Floq" fait à la main avec du cheddar et du romarin (150 g) ; huile d'olive au romarin "Always Gourmet" (100 ml) ; moulin à sel et poivre "Muntok" ; sel blanc de l'Himalaya "Salvia" (100 g) ; mélange de quatre poivres "Salvia" (50 g).</a:t>
            </a:r>
            <a:br>
              <a:rPr lang="en-GB" sz="800" dirty="0">
                <a:ea typeface="Open Sans" panose="020B0606030504020204" pitchFamily="34" charset="0"/>
                <a:cs typeface="Open Sans" panose="020B0606030504020204" pitchFamily="34" charset="0"/>
              </a:rPr>
            </a:br>
            <a:r>
              <a:rPr lang="en-GB" sz="1400" b="1" dirty="0">
                <a:solidFill>
                  <a:srgbClr val="EF4949"/>
                </a:solidFill>
                <a:ea typeface="Open Sans" panose="020B0606030504020204" pitchFamily="34" charset="0"/>
                <a:cs typeface="Open Sans" panose="020B0606030504020204" pitchFamily="34" charset="0"/>
              </a:rPr>
              <a:t>0</a:t>
            </a:r>
            <a:r>
              <a:rPr lang="hu-HU" sz="1400" b="1" dirty="0">
                <a:solidFill>
                  <a:srgbClr val="EF4949"/>
                </a:solidFill>
                <a:ea typeface="Open Sans" panose="020B0606030504020204" pitchFamily="34" charset="0"/>
                <a:cs typeface="Open Sans" panose="020B0606030504020204" pitchFamily="34" charset="0"/>
              </a:rPr>
              <a:t>0</a:t>
            </a:r>
            <a:r>
              <a:rPr lang="en-GB" sz="1400" b="1" dirty="0">
                <a:solidFill>
                  <a:srgbClr val="EF4949"/>
                </a:solidFill>
                <a:ea typeface="Open Sans" panose="020B0606030504020204" pitchFamily="34" charset="0"/>
                <a:cs typeface="Open Sans" panose="020B0606030504020204" pitchFamily="34" charset="0"/>
              </a:rPr>
              <a:t>,00 </a:t>
            </a:r>
            <a:r>
              <a:rPr lang="hu-HU" sz="1400" b="1" dirty="0">
                <a:solidFill>
                  <a:srgbClr val="EF4949"/>
                </a:solidFill>
                <a:ea typeface="Open Sans" panose="020B0606030504020204" pitchFamily="34" charset="0"/>
                <a:cs typeface="Open Sans" panose="020B0606030504020204" pitchFamily="34" charset="0"/>
              </a:rPr>
              <a:t>EUR</a:t>
            </a:r>
            <a:endParaRPr lang="en-GB" sz="1400" b="1" dirty="0">
              <a:solidFill>
                <a:srgbClr val="EF4949"/>
              </a:solidFill>
              <a:ea typeface="Open Sans" panose="020B0606030504020204" pitchFamily="34" charset="0"/>
              <a:cs typeface="Open Sans" panose="020B0606030504020204" pitchFamily="34" charset="0"/>
            </a:endParaRPr>
          </a:p>
        </p:txBody>
      </p:sp>
      <p:sp>
        <p:nvSpPr>
          <p:cNvPr id="106" name="object 53">
            <a:extLst>
              <a:ext uri="{FF2B5EF4-FFF2-40B4-BE49-F238E27FC236}">
                <a16:creationId xmlns:a16="http://schemas.microsoft.com/office/drawing/2014/main" id="{5299D4CA-CFFF-18A4-139C-A3FE1051E8EF}"/>
              </a:ext>
            </a:extLst>
          </p:cNvPr>
          <p:cNvSpPr txBox="1"/>
          <p:nvPr/>
        </p:nvSpPr>
        <p:spPr>
          <a:xfrm>
            <a:off x="2106000" y="13345200"/>
            <a:ext cx="1652296" cy="1754974"/>
          </a:xfrm>
          <a:prstGeom prst="rect">
            <a:avLst/>
          </a:prstGeom>
          <a:ln>
            <a:noFill/>
          </a:ln>
        </p:spPr>
        <p:txBody>
          <a:bodyPr vert="horz" wrap="square" lIns="0" tIns="9277" rIns="0" bIns="0" rtlCol="0" anchor="ctr">
            <a:spAutoFit/>
          </a:bodyPr>
          <a:lstStyle/>
          <a:p>
            <a:pPr marL="13251" marR="5302">
              <a:lnSpc>
                <a:spcPct val="104200"/>
              </a:lnSpc>
              <a:spcBef>
                <a:spcPts val="73"/>
              </a:spcBef>
            </a:pPr>
            <a:r>
              <a:rPr lang="en-GB" sz="1400" b="1" dirty="0" err="1">
                <a:solidFill>
                  <a:srgbClr val="EF4949"/>
                </a:solidFill>
                <a:ea typeface="Open Sans" panose="020B0606030504020204" pitchFamily="34" charset="0"/>
                <a:cs typeface="Open Sans" panose="020B0606030504020204" pitchFamily="34" charset="0"/>
              </a:rPr>
              <a:t>Hokoku</a:t>
            </a:r>
            <a:r>
              <a:rPr lang="en-GB" sz="1200" b="1" dirty="0">
                <a:solidFill>
                  <a:srgbClr val="529DA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AP689919</a:t>
            </a:r>
          </a:p>
          <a:p>
            <a:pPr marL="13251" marR="5302">
              <a:lnSpc>
                <a:spcPct val="104200"/>
              </a:lnSpc>
              <a:spcBef>
                <a:spcPts val="73"/>
              </a:spcBef>
            </a:pPr>
            <a:r>
              <a:rPr lang="fr-FR" sz="800" dirty="0">
                <a:ea typeface="Open Sans" panose="020B0606030504020204" pitchFamily="34" charset="0"/>
                <a:cs typeface="Open Sans" panose="020B0606030504020204" pitchFamily="34" charset="0"/>
              </a:rPr>
              <a:t>Coffret cadeau de voyage dans une boîte cadeau en carton kraft avec remplissage en laine de bois et ruban rouge. Comprend : Une couverture polaire en RPET "Kayla" ; une thermos en verre "Andina" ; un thé aux fruits des bois épicé "Luis" (30 g) ; des biscuits artisanaux au beurre et au citron "Floq" (150 g) ; une décoration de sapin de Noël "Holonda".</a:t>
            </a:r>
            <a:endParaRPr lang="hu-HU" sz="800" dirty="0">
              <a:ea typeface="Open Sans" panose="020B0606030504020204" pitchFamily="34" charset="0"/>
              <a:cs typeface="Open Sans" panose="020B0606030504020204" pitchFamily="34" charset="0"/>
            </a:endParaRPr>
          </a:p>
          <a:p>
            <a:pPr marL="13251" marR="5302">
              <a:lnSpc>
                <a:spcPct val="104200"/>
              </a:lnSpc>
              <a:spcBef>
                <a:spcPts val="73"/>
              </a:spcBef>
            </a:pPr>
            <a:r>
              <a:rPr lang="en-GB" sz="1400" b="1" dirty="0">
                <a:solidFill>
                  <a:srgbClr val="EF4949"/>
                </a:solidFill>
                <a:ea typeface="Open Sans" panose="020B0606030504020204" pitchFamily="34" charset="0"/>
                <a:cs typeface="Open Sans" panose="020B0606030504020204" pitchFamily="34" charset="0"/>
              </a:rPr>
              <a:t>0</a:t>
            </a:r>
            <a:r>
              <a:rPr lang="hu-HU" sz="1400" b="1" dirty="0">
                <a:solidFill>
                  <a:srgbClr val="EF4949"/>
                </a:solidFill>
                <a:ea typeface="Open Sans" panose="020B0606030504020204" pitchFamily="34" charset="0"/>
                <a:cs typeface="Open Sans" panose="020B0606030504020204" pitchFamily="34" charset="0"/>
              </a:rPr>
              <a:t>0</a:t>
            </a:r>
            <a:r>
              <a:rPr lang="en-GB" sz="1400" b="1" dirty="0">
                <a:solidFill>
                  <a:srgbClr val="EF4949"/>
                </a:solidFill>
                <a:ea typeface="Open Sans" panose="020B0606030504020204" pitchFamily="34" charset="0"/>
                <a:cs typeface="Open Sans" panose="020B0606030504020204" pitchFamily="34" charset="0"/>
              </a:rPr>
              <a:t>,00 </a:t>
            </a:r>
            <a:r>
              <a:rPr lang="hu-HU" sz="1400" b="1" dirty="0">
                <a:solidFill>
                  <a:srgbClr val="EF4949"/>
                </a:solidFill>
                <a:ea typeface="Open Sans" panose="020B0606030504020204" pitchFamily="34" charset="0"/>
                <a:cs typeface="Open Sans" panose="020B0606030504020204" pitchFamily="34" charset="0"/>
              </a:rPr>
              <a:t>EUR</a:t>
            </a:r>
            <a:endParaRPr lang="en-GB" sz="1400" b="1" dirty="0">
              <a:solidFill>
                <a:srgbClr val="EF4949"/>
              </a:solidFill>
              <a:ea typeface="Open Sans" panose="020B0606030504020204" pitchFamily="34" charset="0"/>
              <a:cs typeface="Open Sans" panose="020B0606030504020204" pitchFamily="34" charset="0"/>
            </a:endParaRPr>
          </a:p>
        </p:txBody>
      </p:sp>
      <p:sp>
        <p:nvSpPr>
          <p:cNvPr id="107" name="object 53">
            <a:extLst>
              <a:ext uri="{FF2B5EF4-FFF2-40B4-BE49-F238E27FC236}">
                <a16:creationId xmlns:a16="http://schemas.microsoft.com/office/drawing/2014/main" id="{774BC14B-822A-ADBA-6526-8070189B8524}"/>
              </a:ext>
            </a:extLst>
          </p:cNvPr>
          <p:cNvSpPr txBox="1"/>
          <p:nvPr/>
        </p:nvSpPr>
        <p:spPr>
          <a:xfrm>
            <a:off x="3906000" y="13345200"/>
            <a:ext cx="1652296" cy="1486054"/>
          </a:xfrm>
          <a:prstGeom prst="rect">
            <a:avLst/>
          </a:prstGeom>
          <a:ln>
            <a:noFill/>
          </a:ln>
        </p:spPr>
        <p:txBody>
          <a:bodyPr vert="horz" wrap="square" lIns="0" tIns="9277" rIns="0" bIns="0" rtlCol="0" anchor="ctr">
            <a:spAutoFit/>
          </a:bodyPr>
          <a:lstStyle/>
          <a:p>
            <a:pPr marL="13251" marR="5302">
              <a:lnSpc>
                <a:spcPct val="104200"/>
              </a:lnSpc>
              <a:spcBef>
                <a:spcPts val="73"/>
              </a:spcBef>
            </a:pPr>
            <a:r>
              <a:rPr lang="en-GB" sz="1400" b="1" dirty="0" err="1">
                <a:solidFill>
                  <a:srgbClr val="EF4949"/>
                </a:solidFill>
                <a:ea typeface="Open Sans" panose="020B0606030504020204" pitchFamily="34" charset="0"/>
                <a:cs typeface="Open Sans" panose="020B0606030504020204" pitchFamily="34" charset="0"/>
              </a:rPr>
              <a:t>Schwarzwald</a:t>
            </a:r>
            <a:r>
              <a:rPr lang="en-GB" sz="1200" b="1" dirty="0">
                <a:solidFill>
                  <a:srgbClr val="529DA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AP689920 </a:t>
            </a:r>
          </a:p>
          <a:p>
            <a:pPr marL="13251" marR="5302">
              <a:lnSpc>
                <a:spcPct val="104200"/>
              </a:lnSpc>
              <a:spcBef>
                <a:spcPts val="73"/>
              </a:spcBef>
            </a:pPr>
            <a:r>
              <a:rPr lang="en-GB" sz="800" dirty="0">
                <a:ea typeface="Open Sans" panose="020B0606030504020204" pitchFamily="34" charset="0"/>
                <a:cs typeface="Open Sans" panose="020B0606030504020204" pitchFamily="34" charset="0"/>
              </a:rPr>
              <a:t>Coffret </a:t>
            </a:r>
            <a:r>
              <a:rPr lang="en-GB" sz="800" dirty="0" err="1">
                <a:ea typeface="Open Sans" panose="020B0606030504020204" pitchFamily="34" charset="0"/>
                <a:cs typeface="Open Sans" panose="020B0606030504020204" pitchFamily="34" charset="0"/>
              </a:rPr>
              <a:t>cadeau</a:t>
            </a:r>
            <a:r>
              <a:rPr lang="en-GB" sz="800" dirty="0">
                <a:ea typeface="Open Sans" panose="020B0606030504020204" pitchFamily="34" charset="0"/>
                <a:cs typeface="Open Sans" panose="020B0606030504020204" pitchFamily="34" charset="0"/>
              </a:rPr>
              <a:t> de voyage dans </a:t>
            </a:r>
            <a:r>
              <a:rPr lang="en-GB" sz="800" dirty="0" err="1">
                <a:ea typeface="Open Sans" panose="020B0606030504020204" pitchFamily="34" charset="0"/>
                <a:cs typeface="Open Sans" panose="020B0606030504020204" pitchFamily="34" charset="0"/>
              </a:rPr>
              <a:t>une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boîte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cadeau</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carton kraft avec </a:t>
            </a:r>
            <a:r>
              <a:rPr lang="en-GB" sz="800" dirty="0" err="1">
                <a:ea typeface="Open Sans" panose="020B0606030504020204" pitchFamily="34" charset="0"/>
                <a:cs typeface="Open Sans" panose="020B0606030504020204" pitchFamily="34" charset="0"/>
              </a:rPr>
              <a:t>remplissage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laine de </a:t>
            </a:r>
            <a:r>
              <a:rPr lang="en-GB" sz="800" dirty="0" err="1">
                <a:ea typeface="Open Sans" panose="020B0606030504020204" pitchFamily="34" charset="0"/>
                <a:cs typeface="Open Sans" panose="020B0606030504020204" pitchFamily="34" charset="0"/>
              </a:rPr>
              <a:t>bois</a:t>
            </a:r>
            <a:r>
              <a:rPr lang="en-GB" sz="800" dirty="0">
                <a:ea typeface="Open Sans" panose="020B0606030504020204" pitchFamily="34" charset="0"/>
                <a:cs typeface="Open Sans" panose="020B0606030504020204" pitchFamily="34" charset="0"/>
              </a:rPr>
              <a:t> et </a:t>
            </a:r>
            <a:r>
              <a:rPr lang="en-GB" sz="800" dirty="0" err="1">
                <a:ea typeface="Open Sans" panose="020B0606030504020204" pitchFamily="34" charset="0"/>
                <a:cs typeface="Open Sans" panose="020B0606030504020204" pitchFamily="34" charset="0"/>
              </a:rPr>
              <a:t>ruban</a:t>
            </a:r>
            <a:r>
              <a:rPr lang="en-GB" sz="800" dirty="0">
                <a:ea typeface="Open Sans" panose="020B0606030504020204" pitchFamily="34" charset="0"/>
                <a:cs typeface="Open Sans" panose="020B0606030504020204" pitchFamily="34" charset="0"/>
              </a:rPr>
              <a:t> rouge. </a:t>
            </a:r>
            <a:r>
              <a:rPr lang="en-GB" sz="800" dirty="0" err="1">
                <a:ea typeface="Open Sans" panose="020B0606030504020204" pitchFamily="34" charset="0"/>
                <a:cs typeface="Open Sans" panose="020B0606030504020204" pitchFamily="34" charset="0"/>
              </a:rPr>
              <a:t>Comprend</a:t>
            </a:r>
            <a:r>
              <a:rPr lang="en-GB" sz="800" dirty="0">
                <a:ea typeface="Open Sans" panose="020B0606030504020204" pitchFamily="34" charset="0"/>
                <a:cs typeface="Open Sans" panose="020B0606030504020204" pitchFamily="34" charset="0"/>
              </a:rPr>
              <a:t> : Couverture </a:t>
            </a:r>
            <a:r>
              <a:rPr lang="en-GB" sz="800" dirty="0" err="1">
                <a:ea typeface="Open Sans" panose="020B0606030504020204" pitchFamily="34" charset="0"/>
                <a:cs typeface="Open Sans" panose="020B0606030504020204" pitchFamily="34" charset="0"/>
              </a:rPr>
              <a:t>polaire</a:t>
            </a:r>
            <a:r>
              <a:rPr lang="en-GB" sz="800" dirty="0">
                <a:ea typeface="Open Sans" panose="020B0606030504020204" pitchFamily="34" charset="0"/>
                <a:cs typeface="Open Sans" panose="020B0606030504020204" pitchFamily="34" charset="0"/>
              </a:rPr>
              <a:t> "Kayla"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RPET ; gourde à vide "Vancouver" ; café Costa Rica "Luis" (40 g) ; </a:t>
            </a:r>
            <a:r>
              <a:rPr lang="en-GB" sz="800" dirty="0" err="1">
                <a:ea typeface="Open Sans" panose="020B0606030504020204" pitchFamily="34" charset="0"/>
                <a:cs typeface="Open Sans" panose="020B0606030504020204" pitchFamily="34" charset="0"/>
              </a:rPr>
              <a:t>cantuccini</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artisanaux</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Floq</a:t>
            </a:r>
            <a:r>
              <a:rPr lang="en-GB" sz="800" dirty="0">
                <a:ea typeface="Open Sans" panose="020B0606030504020204" pitchFamily="34" charset="0"/>
                <a:cs typeface="Open Sans" panose="020B0606030504020204" pitchFamily="34" charset="0"/>
              </a:rPr>
              <a:t>" (100 g).</a:t>
            </a:r>
            <a:br>
              <a:rPr lang="en-GB" sz="800" dirty="0">
                <a:ea typeface="Open Sans" panose="020B0606030504020204" pitchFamily="34" charset="0"/>
                <a:cs typeface="Open Sans" panose="020B0606030504020204" pitchFamily="34" charset="0"/>
              </a:rPr>
            </a:br>
            <a:r>
              <a:rPr lang="en-GB" sz="1400" b="1" dirty="0">
                <a:solidFill>
                  <a:srgbClr val="EF4949"/>
                </a:solidFill>
                <a:ea typeface="Open Sans" panose="020B0606030504020204" pitchFamily="34" charset="0"/>
                <a:cs typeface="Open Sans" panose="020B0606030504020204" pitchFamily="34" charset="0"/>
              </a:rPr>
              <a:t>0</a:t>
            </a:r>
            <a:r>
              <a:rPr lang="hu-HU" sz="1400" b="1" dirty="0">
                <a:solidFill>
                  <a:srgbClr val="EF4949"/>
                </a:solidFill>
                <a:ea typeface="Open Sans" panose="020B0606030504020204" pitchFamily="34" charset="0"/>
                <a:cs typeface="Open Sans" panose="020B0606030504020204" pitchFamily="34" charset="0"/>
              </a:rPr>
              <a:t>0</a:t>
            </a:r>
            <a:r>
              <a:rPr lang="en-GB" sz="1400" b="1" dirty="0">
                <a:solidFill>
                  <a:srgbClr val="EF4949"/>
                </a:solidFill>
                <a:ea typeface="Open Sans" panose="020B0606030504020204" pitchFamily="34" charset="0"/>
                <a:cs typeface="Open Sans" panose="020B0606030504020204" pitchFamily="34" charset="0"/>
              </a:rPr>
              <a:t>,00 </a:t>
            </a:r>
            <a:r>
              <a:rPr lang="hu-HU" sz="1400" b="1" dirty="0">
                <a:solidFill>
                  <a:srgbClr val="EF4949"/>
                </a:solidFill>
                <a:ea typeface="Open Sans" panose="020B0606030504020204" pitchFamily="34" charset="0"/>
                <a:cs typeface="Open Sans" panose="020B0606030504020204" pitchFamily="34" charset="0"/>
              </a:rPr>
              <a:t>EUR</a:t>
            </a:r>
            <a:endParaRPr lang="en-GB" sz="1400" b="1" dirty="0">
              <a:solidFill>
                <a:srgbClr val="EF4949"/>
              </a:solidFill>
              <a:ea typeface="Open Sans" panose="020B0606030504020204" pitchFamily="34" charset="0"/>
              <a:cs typeface="Open Sans" panose="020B0606030504020204" pitchFamily="34" charset="0"/>
            </a:endParaRPr>
          </a:p>
        </p:txBody>
      </p:sp>
      <p:sp>
        <p:nvSpPr>
          <p:cNvPr id="111" name="object 53">
            <a:extLst>
              <a:ext uri="{FF2B5EF4-FFF2-40B4-BE49-F238E27FC236}">
                <a16:creationId xmlns:a16="http://schemas.microsoft.com/office/drawing/2014/main" id="{A3ED7172-5C61-90FD-A139-7140D8B5230E}"/>
              </a:ext>
            </a:extLst>
          </p:cNvPr>
          <p:cNvSpPr txBox="1"/>
          <p:nvPr/>
        </p:nvSpPr>
        <p:spPr>
          <a:xfrm>
            <a:off x="306000" y="16920000"/>
            <a:ext cx="1652296" cy="1614102"/>
          </a:xfrm>
          <a:prstGeom prst="rect">
            <a:avLst/>
          </a:prstGeom>
          <a:ln>
            <a:noFill/>
          </a:ln>
        </p:spPr>
        <p:txBody>
          <a:bodyPr vert="horz" wrap="square" lIns="0" tIns="9277" rIns="0" bIns="0" rtlCol="0" anchor="ctr">
            <a:spAutoFit/>
          </a:bodyPr>
          <a:lstStyle/>
          <a:p>
            <a:pPr marL="13251" marR="5302">
              <a:lnSpc>
                <a:spcPct val="104200"/>
              </a:lnSpc>
              <a:spcBef>
                <a:spcPts val="73"/>
              </a:spcBef>
            </a:pPr>
            <a:r>
              <a:rPr lang="en-GB" sz="1400" b="1" dirty="0" err="1">
                <a:solidFill>
                  <a:srgbClr val="EF4949"/>
                </a:solidFill>
                <a:ea typeface="Open Sans" panose="020B0606030504020204" pitchFamily="34" charset="0"/>
                <a:cs typeface="Open Sans" panose="020B0606030504020204" pitchFamily="34" charset="0"/>
              </a:rPr>
              <a:t>Jagare</a:t>
            </a:r>
            <a:r>
              <a:rPr lang="en-GB" sz="1200" b="1" dirty="0">
                <a:solidFill>
                  <a:srgbClr val="529DA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AP689911</a:t>
            </a:r>
          </a:p>
          <a:p>
            <a:pPr marL="13251" marR="5302">
              <a:lnSpc>
                <a:spcPct val="104200"/>
              </a:lnSpc>
              <a:spcBef>
                <a:spcPts val="73"/>
              </a:spcBef>
            </a:pPr>
            <a:r>
              <a:rPr lang="fr-FR" sz="800" dirty="0">
                <a:ea typeface="Open Sans" panose="020B0606030504020204" pitchFamily="34" charset="0"/>
                <a:cs typeface="Open Sans" panose="020B0606030504020204" pitchFamily="34" charset="0"/>
              </a:rPr>
              <a:t>Set cadeau spiritueux dans une boîte cadeau en carton kraft avec remplissage en laine de bois et ruban rouge. Comprend : Une gourde "Borester" ; une tasse pliable "Nautilus" ; des noix de cajou grillées-salées "Premium Dessert Bullet" (90 g) ; un couteau de poche "Sultan"; Porte-clé de Noël "Fjerny".</a:t>
            </a:r>
            <a:br>
              <a:rPr lang="en-GB" sz="800" dirty="0">
                <a:ea typeface="Open Sans" panose="020B0606030504020204" pitchFamily="34" charset="0"/>
                <a:cs typeface="Open Sans" panose="020B0606030504020204" pitchFamily="34" charset="0"/>
              </a:rPr>
            </a:br>
            <a:r>
              <a:rPr lang="en-GB" sz="1400" b="1" dirty="0">
                <a:solidFill>
                  <a:srgbClr val="EF4949"/>
                </a:solidFill>
                <a:ea typeface="Open Sans" panose="020B0606030504020204" pitchFamily="34" charset="0"/>
                <a:cs typeface="Open Sans" panose="020B0606030504020204" pitchFamily="34" charset="0"/>
              </a:rPr>
              <a:t>0</a:t>
            </a:r>
            <a:r>
              <a:rPr lang="hu-HU" sz="1400" b="1" dirty="0">
                <a:solidFill>
                  <a:srgbClr val="EF4949"/>
                </a:solidFill>
                <a:ea typeface="Open Sans" panose="020B0606030504020204" pitchFamily="34" charset="0"/>
                <a:cs typeface="Open Sans" panose="020B0606030504020204" pitchFamily="34" charset="0"/>
              </a:rPr>
              <a:t>0</a:t>
            </a:r>
            <a:r>
              <a:rPr lang="en-GB" sz="1400" b="1" dirty="0">
                <a:solidFill>
                  <a:srgbClr val="EF4949"/>
                </a:solidFill>
                <a:ea typeface="Open Sans" panose="020B0606030504020204" pitchFamily="34" charset="0"/>
                <a:cs typeface="Open Sans" panose="020B0606030504020204" pitchFamily="34" charset="0"/>
              </a:rPr>
              <a:t>,00 </a:t>
            </a:r>
            <a:r>
              <a:rPr lang="hu-HU" sz="1400" b="1" dirty="0">
                <a:solidFill>
                  <a:srgbClr val="EF4949"/>
                </a:solidFill>
                <a:ea typeface="Open Sans" panose="020B0606030504020204" pitchFamily="34" charset="0"/>
                <a:cs typeface="Open Sans" panose="020B0606030504020204" pitchFamily="34" charset="0"/>
              </a:rPr>
              <a:t>EUR</a:t>
            </a:r>
            <a:endParaRPr lang="en-GB" sz="1400" b="1" dirty="0">
              <a:solidFill>
                <a:srgbClr val="EF4949"/>
              </a:solidFill>
              <a:ea typeface="Open Sans" panose="020B0606030504020204" pitchFamily="34" charset="0"/>
              <a:cs typeface="Open Sans" panose="020B0606030504020204" pitchFamily="34" charset="0"/>
            </a:endParaRPr>
          </a:p>
        </p:txBody>
      </p:sp>
      <p:sp>
        <p:nvSpPr>
          <p:cNvPr id="112" name="object 53">
            <a:extLst>
              <a:ext uri="{FF2B5EF4-FFF2-40B4-BE49-F238E27FC236}">
                <a16:creationId xmlns:a16="http://schemas.microsoft.com/office/drawing/2014/main" id="{4665C961-3CBA-0368-183F-824DCEE7E47A}"/>
              </a:ext>
            </a:extLst>
          </p:cNvPr>
          <p:cNvSpPr txBox="1"/>
          <p:nvPr/>
        </p:nvSpPr>
        <p:spPr>
          <a:xfrm>
            <a:off x="2106000" y="16920000"/>
            <a:ext cx="1652296" cy="1486054"/>
          </a:xfrm>
          <a:prstGeom prst="rect">
            <a:avLst/>
          </a:prstGeom>
          <a:ln>
            <a:noFill/>
          </a:ln>
        </p:spPr>
        <p:txBody>
          <a:bodyPr vert="horz" wrap="square" lIns="0" tIns="9277" rIns="0" bIns="0" rtlCol="0" anchor="ctr">
            <a:spAutoFit/>
          </a:bodyPr>
          <a:lstStyle/>
          <a:p>
            <a:pPr marL="13251" marR="5302">
              <a:lnSpc>
                <a:spcPct val="104200"/>
              </a:lnSpc>
              <a:spcBef>
                <a:spcPts val="73"/>
              </a:spcBef>
            </a:pPr>
            <a:r>
              <a:rPr lang="en-GB" sz="1400" b="1" dirty="0" err="1">
                <a:solidFill>
                  <a:srgbClr val="EF4949"/>
                </a:solidFill>
                <a:ea typeface="Open Sans" panose="020B0606030504020204" pitchFamily="34" charset="0"/>
                <a:cs typeface="Open Sans" panose="020B0606030504020204" pitchFamily="34" charset="0"/>
              </a:rPr>
              <a:t>Kahvippa</a:t>
            </a:r>
            <a:r>
              <a:rPr lang="en-GB" sz="1200" b="1" dirty="0">
                <a:solidFill>
                  <a:srgbClr val="529DA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AP689916</a:t>
            </a:r>
          </a:p>
          <a:p>
            <a:pPr marL="13251" marR="5302">
              <a:lnSpc>
                <a:spcPct val="104200"/>
              </a:lnSpc>
              <a:spcBef>
                <a:spcPts val="73"/>
              </a:spcBef>
            </a:pPr>
            <a:r>
              <a:rPr lang="en-GB" sz="800" dirty="0">
                <a:ea typeface="Open Sans" panose="020B0606030504020204" pitchFamily="34" charset="0"/>
                <a:cs typeface="Open Sans" panose="020B0606030504020204" pitchFamily="34" charset="0"/>
              </a:rPr>
              <a:t>Set </a:t>
            </a:r>
            <a:r>
              <a:rPr lang="en-GB" sz="800" dirty="0" err="1">
                <a:ea typeface="Open Sans" panose="020B0606030504020204" pitchFamily="34" charset="0"/>
                <a:cs typeface="Open Sans" panose="020B0606030504020204" pitchFamily="34" charset="0"/>
              </a:rPr>
              <a:t>cadeau</a:t>
            </a:r>
            <a:r>
              <a:rPr lang="en-GB" sz="800" dirty="0">
                <a:ea typeface="Open Sans" panose="020B0606030504020204" pitchFamily="34" charset="0"/>
                <a:cs typeface="Open Sans" panose="020B0606030504020204" pitchFamily="34" charset="0"/>
              </a:rPr>
              <a:t> café dans </a:t>
            </a:r>
            <a:r>
              <a:rPr lang="en-GB" sz="800" dirty="0" err="1">
                <a:ea typeface="Open Sans" panose="020B0606030504020204" pitchFamily="34" charset="0"/>
                <a:cs typeface="Open Sans" panose="020B0606030504020204" pitchFamily="34" charset="0"/>
              </a:rPr>
              <a:t>une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boîte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cadeau</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carton kraft avec </a:t>
            </a:r>
            <a:r>
              <a:rPr lang="en-GB" sz="800" dirty="0" err="1">
                <a:ea typeface="Open Sans" panose="020B0606030504020204" pitchFamily="34" charset="0"/>
                <a:cs typeface="Open Sans" panose="020B0606030504020204" pitchFamily="34" charset="0"/>
              </a:rPr>
              <a:t>remplissage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laine de </a:t>
            </a:r>
            <a:r>
              <a:rPr lang="en-GB" sz="800" dirty="0" err="1">
                <a:ea typeface="Open Sans" panose="020B0606030504020204" pitchFamily="34" charset="0"/>
                <a:cs typeface="Open Sans" panose="020B0606030504020204" pitchFamily="34" charset="0"/>
              </a:rPr>
              <a:t>bois</a:t>
            </a:r>
            <a:r>
              <a:rPr lang="en-GB" sz="800" dirty="0">
                <a:ea typeface="Open Sans" panose="020B0606030504020204" pitchFamily="34" charset="0"/>
                <a:cs typeface="Open Sans" panose="020B0606030504020204" pitchFamily="34" charset="0"/>
              </a:rPr>
              <a:t> et </a:t>
            </a:r>
            <a:r>
              <a:rPr lang="en-GB" sz="800" dirty="0" err="1">
                <a:ea typeface="Open Sans" panose="020B0606030504020204" pitchFamily="34" charset="0"/>
                <a:cs typeface="Open Sans" panose="020B0606030504020204" pitchFamily="34" charset="0"/>
              </a:rPr>
              <a:t>ruban</a:t>
            </a:r>
            <a:r>
              <a:rPr lang="en-GB" sz="800" dirty="0">
                <a:ea typeface="Open Sans" panose="020B0606030504020204" pitchFamily="34" charset="0"/>
                <a:cs typeface="Open Sans" panose="020B0606030504020204" pitchFamily="34" charset="0"/>
              </a:rPr>
              <a:t> rouge. </a:t>
            </a:r>
            <a:r>
              <a:rPr lang="en-GB" sz="800" dirty="0" err="1">
                <a:ea typeface="Open Sans" panose="020B0606030504020204" pitchFamily="34" charset="0"/>
                <a:cs typeface="Open Sans" panose="020B0606030504020204" pitchFamily="34" charset="0"/>
              </a:rPr>
              <a:t>Comprend</a:t>
            </a:r>
            <a:r>
              <a:rPr lang="en-GB" sz="800" dirty="0">
                <a:ea typeface="Open Sans" panose="020B0606030504020204" pitchFamily="34" charset="0"/>
                <a:cs typeface="Open Sans" panose="020B0606030504020204" pitchFamily="34" charset="0"/>
              </a:rPr>
              <a:t> : Tasse de voyage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verre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Tarkol</a:t>
            </a:r>
            <a:r>
              <a:rPr lang="en-GB" sz="800" dirty="0">
                <a:ea typeface="Open Sans" panose="020B0606030504020204" pitchFamily="34" charset="0"/>
                <a:cs typeface="Open Sans" panose="020B0606030504020204" pitchFamily="34" charset="0"/>
              </a:rPr>
              <a:t>" ; café Costa Rica "Luis" (40 g) ; </a:t>
            </a:r>
            <a:r>
              <a:rPr lang="en-GB" sz="800" dirty="0" err="1">
                <a:ea typeface="Open Sans" panose="020B0606030504020204" pitchFamily="34" charset="0"/>
                <a:cs typeface="Open Sans" panose="020B0606030504020204" pitchFamily="34" charset="0"/>
              </a:rPr>
              <a:t>cantuccini</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artisanaux</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Floq</a:t>
            </a:r>
            <a:r>
              <a:rPr lang="en-GB" sz="800" dirty="0">
                <a:ea typeface="Open Sans" panose="020B0606030504020204" pitchFamily="34" charset="0"/>
                <a:cs typeface="Open Sans" panose="020B0606030504020204" pitchFamily="34" charset="0"/>
              </a:rPr>
              <a:t>" (100 g) ; </a:t>
            </a:r>
            <a:r>
              <a:rPr lang="en-GB" sz="800" dirty="0" err="1">
                <a:ea typeface="Open Sans" panose="020B0606030504020204" pitchFamily="34" charset="0"/>
                <a:cs typeface="Open Sans" panose="020B0606030504020204" pitchFamily="34" charset="0"/>
              </a:rPr>
              <a:t>décoration</a:t>
            </a:r>
            <a:r>
              <a:rPr lang="en-GB" sz="800" dirty="0">
                <a:ea typeface="Open Sans" panose="020B0606030504020204" pitchFamily="34" charset="0"/>
                <a:cs typeface="Open Sans" panose="020B0606030504020204" pitchFamily="34" charset="0"/>
              </a:rPr>
              <a:t> de </a:t>
            </a:r>
            <a:r>
              <a:rPr lang="en-GB" sz="800" dirty="0" err="1">
                <a:ea typeface="Open Sans" panose="020B0606030504020204" pitchFamily="34" charset="0"/>
                <a:cs typeface="Open Sans" panose="020B0606030504020204" pitchFamily="34" charset="0"/>
              </a:rPr>
              <a:t>sapin</a:t>
            </a:r>
            <a:r>
              <a:rPr lang="en-GB" sz="800" dirty="0">
                <a:ea typeface="Open Sans" panose="020B0606030504020204" pitchFamily="34" charset="0"/>
                <a:cs typeface="Open Sans" panose="020B0606030504020204" pitchFamily="34" charset="0"/>
              </a:rPr>
              <a:t> de Noël "</a:t>
            </a:r>
            <a:r>
              <a:rPr lang="en-GB" sz="800" dirty="0" err="1">
                <a:ea typeface="Open Sans" panose="020B0606030504020204" pitchFamily="34" charset="0"/>
                <a:cs typeface="Open Sans" panose="020B0606030504020204" pitchFamily="34" charset="0"/>
              </a:rPr>
              <a:t>Holonda</a:t>
            </a:r>
            <a:r>
              <a:rPr lang="en-GB" sz="800" dirty="0">
                <a:ea typeface="Open Sans" panose="020B0606030504020204" pitchFamily="34" charset="0"/>
                <a:cs typeface="Open Sans" panose="020B0606030504020204" pitchFamily="34" charset="0"/>
              </a:rPr>
              <a:t>".</a:t>
            </a:r>
            <a:br>
              <a:rPr lang="en-GB" sz="800" dirty="0">
                <a:ea typeface="Open Sans" panose="020B0606030504020204" pitchFamily="34" charset="0"/>
                <a:cs typeface="Open Sans" panose="020B0606030504020204" pitchFamily="34" charset="0"/>
              </a:rPr>
            </a:br>
            <a:r>
              <a:rPr lang="en-GB" sz="1400" b="1" dirty="0">
                <a:solidFill>
                  <a:srgbClr val="EF4949"/>
                </a:solidFill>
                <a:ea typeface="Open Sans" panose="020B0606030504020204" pitchFamily="34" charset="0"/>
                <a:cs typeface="Open Sans" panose="020B0606030504020204" pitchFamily="34" charset="0"/>
              </a:rPr>
              <a:t>0</a:t>
            </a:r>
            <a:r>
              <a:rPr lang="hu-HU" sz="1400" b="1" dirty="0">
                <a:solidFill>
                  <a:srgbClr val="EF4949"/>
                </a:solidFill>
                <a:ea typeface="Open Sans" panose="020B0606030504020204" pitchFamily="34" charset="0"/>
                <a:cs typeface="Open Sans" panose="020B0606030504020204" pitchFamily="34" charset="0"/>
              </a:rPr>
              <a:t>0</a:t>
            </a:r>
            <a:r>
              <a:rPr lang="en-GB" sz="1400" b="1" dirty="0">
                <a:solidFill>
                  <a:srgbClr val="EF4949"/>
                </a:solidFill>
                <a:ea typeface="Open Sans" panose="020B0606030504020204" pitchFamily="34" charset="0"/>
                <a:cs typeface="Open Sans" panose="020B0606030504020204" pitchFamily="34" charset="0"/>
              </a:rPr>
              <a:t>,00 </a:t>
            </a:r>
            <a:r>
              <a:rPr lang="hu-HU" sz="1400" b="1" dirty="0">
                <a:solidFill>
                  <a:srgbClr val="EF4949"/>
                </a:solidFill>
                <a:ea typeface="Open Sans" panose="020B0606030504020204" pitchFamily="34" charset="0"/>
                <a:cs typeface="Open Sans" panose="020B0606030504020204" pitchFamily="34" charset="0"/>
              </a:rPr>
              <a:t>EUR</a:t>
            </a:r>
            <a:endParaRPr lang="en-GB" sz="1400" b="1" dirty="0">
              <a:solidFill>
                <a:srgbClr val="EF4949"/>
              </a:solidFill>
              <a:ea typeface="Open Sans" panose="020B0606030504020204" pitchFamily="34" charset="0"/>
              <a:cs typeface="Open Sans" panose="020B0606030504020204" pitchFamily="34" charset="0"/>
            </a:endParaRPr>
          </a:p>
        </p:txBody>
      </p:sp>
      <p:sp>
        <p:nvSpPr>
          <p:cNvPr id="113" name="object 53">
            <a:extLst>
              <a:ext uri="{FF2B5EF4-FFF2-40B4-BE49-F238E27FC236}">
                <a16:creationId xmlns:a16="http://schemas.microsoft.com/office/drawing/2014/main" id="{5D21FBFE-79B2-13BF-C3E3-2890A329206C}"/>
              </a:ext>
            </a:extLst>
          </p:cNvPr>
          <p:cNvSpPr txBox="1"/>
          <p:nvPr/>
        </p:nvSpPr>
        <p:spPr>
          <a:xfrm>
            <a:off x="3906000" y="16920000"/>
            <a:ext cx="1652296" cy="1486054"/>
          </a:xfrm>
          <a:prstGeom prst="rect">
            <a:avLst/>
          </a:prstGeom>
          <a:ln>
            <a:noFill/>
          </a:ln>
        </p:spPr>
        <p:txBody>
          <a:bodyPr vert="horz" wrap="square" lIns="0" tIns="9277" rIns="0" bIns="0" rtlCol="0" anchor="ctr">
            <a:spAutoFit/>
          </a:bodyPr>
          <a:lstStyle/>
          <a:p>
            <a:pPr marL="13251" marR="5302">
              <a:lnSpc>
                <a:spcPct val="104200"/>
              </a:lnSpc>
              <a:spcBef>
                <a:spcPts val="73"/>
              </a:spcBef>
            </a:pPr>
            <a:r>
              <a:rPr lang="en-GB" sz="1400" b="1" dirty="0">
                <a:solidFill>
                  <a:srgbClr val="EF4949"/>
                </a:solidFill>
                <a:ea typeface="Open Sans" panose="020B0606030504020204" pitchFamily="34" charset="0"/>
                <a:cs typeface="Open Sans" panose="020B0606030504020204" pitchFamily="34" charset="0"/>
              </a:rPr>
              <a:t>Highlands </a:t>
            </a:r>
            <a:r>
              <a:rPr lang="en-GB" sz="1200" dirty="0">
                <a:ea typeface="Open Sans" panose="020B0606030504020204" pitchFamily="34" charset="0"/>
                <a:cs typeface="Open Sans" panose="020B0606030504020204" pitchFamily="34" charset="0"/>
              </a:rPr>
              <a:t>AP689921</a:t>
            </a:r>
          </a:p>
          <a:p>
            <a:pPr marL="13251" marR="5302">
              <a:lnSpc>
                <a:spcPct val="104200"/>
              </a:lnSpc>
              <a:spcBef>
                <a:spcPts val="73"/>
              </a:spcBef>
            </a:pPr>
            <a:r>
              <a:rPr lang="en-GB" sz="800" dirty="0">
                <a:ea typeface="Open Sans" panose="020B0606030504020204" pitchFamily="34" charset="0"/>
                <a:cs typeface="Open Sans" panose="020B0606030504020204" pitchFamily="34" charset="0"/>
              </a:rPr>
              <a:t>Set de service à whisky dans </a:t>
            </a:r>
            <a:r>
              <a:rPr lang="en-GB" sz="800" dirty="0" err="1">
                <a:ea typeface="Open Sans" panose="020B0606030504020204" pitchFamily="34" charset="0"/>
                <a:cs typeface="Open Sans" panose="020B0606030504020204" pitchFamily="34" charset="0"/>
              </a:rPr>
              <a:t>une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boîte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cadeau</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carton kraft avec </a:t>
            </a:r>
            <a:r>
              <a:rPr lang="en-GB" sz="800" dirty="0" err="1">
                <a:ea typeface="Open Sans" panose="020B0606030504020204" pitchFamily="34" charset="0"/>
                <a:cs typeface="Open Sans" panose="020B0606030504020204" pitchFamily="34" charset="0"/>
              </a:rPr>
              <a:t>remplissage</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laine de </a:t>
            </a:r>
            <a:r>
              <a:rPr lang="en-GB" sz="800" dirty="0" err="1">
                <a:ea typeface="Open Sans" panose="020B0606030504020204" pitchFamily="34" charset="0"/>
                <a:cs typeface="Open Sans" panose="020B0606030504020204" pitchFamily="34" charset="0"/>
              </a:rPr>
              <a:t>bois</a:t>
            </a:r>
            <a:r>
              <a:rPr lang="en-GB" sz="800" dirty="0">
                <a:ea typeface="Open Sans" panose="020B0606030504020204" pitchFamily="34" charset="0"/>
                <a:cs typeface="Open Sans" panose="020B0606030504020204" pitchFamily="34" charset="0"/>
              </a:rPr>
              <a:t> et </a:t>
            </a:r>
            <a:r>
              <a:rPr lang="en-GB" sz="800" dirty="0" err="1">
                <a:ea typeface="Open Sans" panose="020B0606030504020204" pitchFamily="34" charset="0"/>
                <a:cs typeface="Open Sans" panose="020B0606030504020204" pitchFamily="34" charset="0"/>
              </a:rPr>
              <a:t>ruban</a:t>
            </a:r>
            <a:r>
              <a:rPr lang="en-GB" sz="800" dirty="0">
                <a:ea typeface="Open Sans" panose="020B0606030504020204" pitchFamily="34" charset="0"/>
                <a:cs typeface="Open Sans" panose="020B0606030504020204" pitchFamily="34" charset="0"/>
              </a:rPr>
              <a:t> rouge. </a:t>
            </a:r>
            <a:r>
              <a:rPr lang="en-GB" sz="800" dirty="0" err="1">
                <a:ea typeface="Open Sans" panose="020B0606030504020204" pitchFamily="34" charset="0"/>
                <a:cs typeface="Open Sans" panose="020B0606030504020204" pitchFamily="34" charset="0"/>
              </a:rPr>
              <a:t>Comprend</a:t>
            </a:r>
            <a:r>
              <a:rPr lang="en-GB" sz="800" dirty="0">
                <a:ea typeface="Open Sans" panose="020B0606030504020204" pitchFamily="34" charset="0"/>
                <a:cs typeface="Open Sans" panose="020B0606030504020204" pitchFamily="34" charset="0"/>
              </a:rPr>
              <a:t> : </a:t>
            </a:r>
            <a:r>
              <a:rPr lang="en-GB" sz="800" dirty="0" err="1">
                <a:ea typeface="Open Sans" panose="020B0606030504020204" pitchFamily="34" charset="0"/>
                <a:cs typeface="Open Sans" panose="020B0606030504020204" pitchFamily="34" charset="0"/>
              </a:rPr>
              <a:t>Verre</a:t>
            </a:r>
            <a:r>
              <a:rPr lang="en-GB" sz="800" dirty="0">
                <a:ea typeface="Open Sans" panose="020B0606030504020204" pitchFamily="34" charset="0"/>
                <a:cs typeface="Open Sans" panose="020B0606030504020204" pitchFamily="34" charset="0"/>
              </a:rPr>
              <a:t> à whisky "</a:t>
            </a:r>
            <a:r>
              <a:rPr lang="en-GB" sz="800" dirty="0" err="1">
                <a:ea typeface="Open Sans" panose="020B0606030504020204" pitchFamily="34" charset="0"/>
                <a:cs typeface="Open Sans" panose="020B0606030504020204" pitchFamily="34" charset="0"/>
              </a:rPr>
              <a:t>Merzex</a:t>
            </a:r>
            <a:r>
              <a:rPr lang="en-GB" sz="800" dirty="0">
                <a:ea typeface="Open Sans" panose="020B0606030504020204" pitchFamily="34" charset="0"/>
                <a:cs typeface="Open Sans" panose="020B0606030504020204" pitchFamily="34" charset="0"/>
              </a:rPr>
              <a:t>" ; jeu de </a:t>
            </a:r>
            <a:r>
              <a:rPr lang="en-GB" sz="800" dirty="0" err="1">
                <a:ea typeface="Open Sans" panose="020B0606030504020204" pitchFamily="34" charset="0"/>
                <a:cs typeface="Open Sans" panose="020B0606030504020204" pitchFamily="34" charset="0"/>
              </a:rPr>
              <a:t>glaçons</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en</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pierre</a:t>
            </a:r>
            <a:r>
              <a:rPr lang="en-GB" sz="800" dirty="0">
                <a:ea typeface="Open Sans" panose="020B0606030504020204" pitchFamily="34" charset="0"/>
                <a:cs typeface="Open Sans" panose="020B0606030504020204" pitchFamily="34" charset="0"/>
              </a:rPr>
              <a:t> "Bourbon" ; </a:t>
            </a:r>
            <a:r>
              <a:rPr lang="en-GB" sz="800" dirty="0" err="1">
                <a:ea typeface="Open Sans" panose="020B0606030504020204" pitchFamily="34" charset="0"/>
                <a:cs typeface="Open Sans" panose="020B0606030504020204" pitchFamily="34" charset="0"/>
              </a:rPr>
              <a:t>pistaches</a:t>
            </a:r>
            <a:r>
              <a:rPr lang="en-GB" sz="800" dirty="0">
                <a:ea typeface="Open Sans" panose="020B0606030504020204" pitchFamily="34" charset="0"/>
                <a:cs typeface="Open Sans" panose="020B0606030504020204" pitchFamily="34" charset="0"/>
              </a:rPr>
              <a:t> </a:t>
            </a:r>
            <a:r>
              <a:rPr lang="en-GB" sz="800" dirty="0" err="1">
                <a:ea typeface="Open Sans" panose="020B0606030504020204" pitchFamily="34" charset="0"/>
                <a:cs typeface="Open Sans" panose="020B0606030504020204" pitchFamily="34" charset="0"/>
              </a:rPr>
              <a:t>grillées-salées</a:t>
            </a:r>
            <a:r>
              <a:rPr lang="en-GB" sz="800" dirty="0">
                <a:ea typeface="Open Sans" panose="020B0606030504020204" pitchFamily="34" charset="0"/>
                <a:cs typeface="Open Sans" panose="020B0606030504020204" pitchFamily="34" charset="0"/>
              </a:rPr>
              <a:t> "Premium Dessert Bullet" (85g) ; jigger "</a:t>
            </a:r>
            <a:r>
              <a:rPr lang="en-GB" sz="800" dirty="0" err="1">
                <a:ea typeface="Open Sans" panose="020B0606030504020204" pitchFamily="34" charset="0"/>
                <a:cs typeface="Open Sans" panose="020B0606030504020204" pitchFamily="34" charset="0"/>
              </a:rPr>
              <a:t>Roley</a:t>
            </a:r>
            <a:r>
              <a:rPr lang="en-GB" sz="800" dirty="0">
                <a:ea typeface="Open Sans" panose="020B0606030504020204" pitchFamily="34" charset="0"/>
                <a:cs typeface="Open Sans" panose="020B0606030504020204" pitchFamily="34" charset="0"/>
              </a:rPr>
              <a:t>".</a:t>
            </a:r>
            <a:br>
              <a:rPr lang="en-GB" sz="800" dirty="0">
                <a:ea typeface="Open Sans" panose="020B0606030504020204" pitchFamily="34" charset="0"/>
                <a:cs typeface="Open Sans" panose="020B0606030504020204" pitchFamily="34" charset="0"/>
              </a:rPr>
            </a:br>
            <a:r>
              <a:rPr lang="en-GB" sz="1400" b="1" dirty="0">
                <a:solidFill>
                  <a:srgbClr val="EF4949"/>
                </a:solidFill>
                <a:ea typeface="Open Sans" panose="020B0606030504020204" pitchFamily="34" charset="0"/>
                <a:cs typeface="Open Sans" panose="020B0606030504020204" pitchFamily="34" charset="0"/>
              </a:rPr>
              <a:t>0</a:t>
            </a:r>
            <a:r>
              <a:rPr lang="hu-HU" sz="1400" b="1" dirty="0">
                <a:solidFill>
                  <a:srgbClr val="EF4949"/>
                </a:solidFill>
                <a:ea typeface="Open Sans" panose="020B0606030504020204" pitchFamily="34" charset="0"/>
                <a:cs typeface="Open Sans" panose="020B0606030504020204" pitchFamily="34" charset="0"/>
              </a:rPr>
              <a:t>0</a:t>
            </a:r>
            <a:r>
              <a:rPr lang="en-GB" sz="1400" b="1" dirty="0">
                <a:solidFill>
                  <a:srgbClr val="EF4949"/>
                </a:solidFill>
                <a:ea typeface="Open Sans" panose="020B0606030504020204" pitchFamily="34" charset="0"/>
                <a:cs typeface="Open Sans" panose="020B0606030504020204" pitchFamily="34" charset="0"/>
              </a:rPr>
              <a:t>,00 </a:t>
            </a:r>
            <a:r>
              <a:rPr lang="hu-HU" sz="1400" b="1" dirty="0">
                <a:solidFill>
                  <a:srgbClr val="EF4949"/>
                </a:solidFill>
                <a:ea typeface="Open Sans" panose="020B0606030504020204" pitchFamily="34" charset="0"/>
                <a:cs typeface="Open Sans" panose="020B0606030504020204" pitchFamily="34" charset="0"/>
              </a:rPr>
              <a:t>EUR</a:t>
            </a:r>
            <a:endParaRPr lang="en-GB" sz="1400" b="1" dirty="0">
              <a:solidFill>
                <a:srgbClr val="EF4949"/>
              </a:solidFill>
              <a:ea typeface="Open Sans" panose="020B0606030504020204" pitchFamily="34" charset="0"/>
              <a:cs typeface="Open Sans" panose="020B0606030504020204" pitchFamily="34" charset="0"/>
            </a:endParaRPr>
          </a:p>
        </p:txBody>
      </p:sp>
      <p:pic>
        <p:nvPicPr>
          <p:cNvPr id="118" name="Kép 117">
            <a:extLst>
              <a:ext uri="{FF2B5EF4-FFF2-40B4-BE49-F238E27FC236}">
                <a16:creationId xmlns:a16="http://schemas.microsoft.com/office/drawing/2014/main" id="{89D50A57-0FBE-9578-0796-83D8B2E736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24000" y="11957441"/>
            <a:ext cx="1440000" cy="1406592"/>
          </a:xfrm>
          <a:prstGeom prst="rect">
            <a:avLst/>
          </a:prstGeom>
        </p:spPr>
      </p:pic>
      <p:pic>
        <p:nvPicPr>
          <p:cNvPr id="120" name="Kép 119" descr="A képen szöveg látható&#10;&#10;Automatikusan generált leírás">
            <a:extLst>
              <a:ext uri="{FF2B5EF4-FFF2-40B4-BE49-F238E27FC236}">
                <a16:creationId xmlns:a16="http://schemas.microsoft.com/office/drawing/2014/main" id="{50A7FC61-D0C3-C379-E2F0-06990C45D59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160000" y="11959200"/>
            <a:ext cx="1440000" cy="1429632"/>
          </a:xfrm>
          <a:prstGeom prst="rect">
            <a:avLst/>
          </a:prstGeom>
        </p:spPr>
      </p:pic>
      <p:pic>
        <p:nvPicPr>
          <p:cNvPr id="122" name="Kép 121" descr="A képen szöveg, elemek, zacskó látható&#10;&#10;Automatikusan generált leírás">
            <a:extLst>
              <a:ext uri="{FF2B5EF4-FFF2-40B4-BE49-F238E27FC236}">
                <a16:creationId xmlns:a16="http://schemas.microsoft.com/office/drawing/2014/main" id="{D66A7430-7109-13E1-DB1A-6DEF9005FAC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014000" y="11959200"/>
            <a:ext cx="1440000" cy="1435392"/>
          </a:xfrm>
          <a:prstGeom prst="rect">
            <a:avLst/>
          </a:prstGeom>
        </p:spPr>
      </p:pic>
      <p:pic>
        <p:nvPicPr>
          <p:cNvPr id="124" name="Kép 123" descr="A képen szöveg látható&#10;&#10;Automatikusan generált leírás">
            <a:extLst>
              <a:ext uri="{FF2B5EF4-FFF2-40B4-BE49-F238E27FC236}">
                <a16:creationId xmlns:a16="http://schemas.microsoft.com/office/drawing/2014/main" id="{EEBAF607-F1E6-914C-0C75-F3B866E0D95D}"/>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24000" y="15492399"/>
            <a:ext cx="1440000" cy="1440000"/>
          </a:xfrm>
          <a:prstGeom prst="rect">
            <a:avLst/>
          </a:prstGeom>
        </p:spPr>
      </p:pic>
      <p:pic>
        <p:nvPicPr>
          <p:cNvPr id="128" name="Kép 127" descr="A képen szöveg, műanyag látható&#10;&#10;Automatikusan generált leírás">
            <a:extLst>
              <a:ext uri="{FF2B5EF4-FFF2-40B4-BE49-F238E27FC236}">
                <a16:creationId xmlns:a16="http://schemas.microsoft.com/office/drawing/2014/main" id="{75AA6242-1843-B57D-25F3-C3AF0A4C638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160000" y="15490800"/>
            <a:ext cx="1440000" cy="1407744"/>
          </a:xfrm>
          <a:prstGeom prst="rect">
            <a:avLst/>
          </a:prstGeom>
        </p:spPr>
      </p:pic>
      <p:pic>
        <p:nvPicPr>
          <p:cNvPr id="130" name="Kép 129" descr="A képen szöveg látható&#10;&#10;Automatikusan generált leírás">
            <a:extLst>
              <a:ext uri="{FF2B5EF4-FFF2-40B4-BE49-F238E27FC236}">
                <a16:creationId xmlns:a16="http://schemas.microsoft.com/office/drawing/2014/main" id="{FF5B750D-5F05-D781-7655-AB60519C503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4014000" y="15490800"/>
            <a:ext cx="1440000" cy="1433088"/>
          </a:xfrm>
          <a:prstGeom prst="rect">
            <a:avLst/>
          </a:prstGeom>
        </p:spPr>
      </p:pic>
    </p:spTree>
    <p:extLst>
      <p:ext uri="{BB962C8B-B14F-4D97-AF65-F5344CB8AC3E}">
        <p14:creationId xmlns:p14="http://schemas.microsoft.com/office/powerpoint/2010/main" val="2539906444"/>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1899</TotalTime>
  <Words>975</Words>
  <Application>Microsoft Office PowerPoint</Application>
  <PresentationFormat>Egyéni</PresentationFormat>
  <Paragraphs>34</Paragraphs>
  <Slides>1</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vt:i4>
      </vt:variant>
    </vt:vector>
  </HeadingPairs>
  <TitlesOfParts>
    <vt:vector size="7" baseType="lpstr">
      <vt:lpstr>Arial</vt:lpstr>
      <vt:lpstr>Calibri</vt:lpstr>
      <vt:lpstr>Calibri Light</vt:lpstr>
      <vt:lpstr>Open Sans</vt:lpstr>
      <vt:lpstr>Ropa Mix Pro</vt:lpstr>
      <vt:lpstr>Office-téma</vt:lpstr>
      <vt:lpstr>PowerPoint-bemutató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subject/>
  <dc:creator>COOL Collection</dc:creator>
  <cp:keywords/>
  <dc:description/>
  <cp:lastModifiedBy>Zöldesi Attila</cp:lastModifiedBy>
  <cp:revision>98</cp:revision>
  <cp:lastPrinted>2020-10-14T10:13:42Z</cp:lastPrinted>
  <dcterms:created xsi:type="dcterms:W3CDTF">2020-04-21T06:52:21Z</dcterms:created>
  <dcterms:modified xsi:type="dcterms:W3CDTF">2022-08-26T08:42:10Z</dcterms:modified>
  <cp:category/>
</cp:coreProperties>
</file>