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759450" cy="14400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E5"/>
    <a:srgbClr val="3C5E3B"/>
    <a:srgbClr val="CAD4CA"/>
    <a:srgbClr val="A5B5A5"/>
    <a:srgbClr val="778F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p:scale>
          <a:sx n="100" d="100"/>
          <a:sy n="100" d="100"/>
        </p:scale>
        <p:origin x="960" y="-5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31959" y="2356703"/>
            <a:ext cx="4895533" cy="5013407"/>
          </a:xfrm>
        </p:spPr>
        <p:txBody>
          <a:bodyPr anchor="b"/>
          <a:lstStyle>
            <a:lvl1pPr algn="ctr">
              <a:defRPr sz="3779"/>
            </a:lvl1pPr>
          </a:lstStyle>
          <a:p>
            <a:r>
              <a:rPr lang="hu-HU"/>
              <a:t>Mintacím szerkesztése</a:t>
            </a:r>
            <a:endParaRPr lang="en-US" dirty="0"/>
          </a:p>
        </p:txBody>
      </p:sp>
      <p:sp>
        <p:nvSpPr>
          <p:cNvPr id="3" name="Subtitle 2"/>
          <p:cNvSpPr>
            <a:spLocks noGrp="1"/>
          </p:cNvSpPr>
          <p:nvPr>
            <p:ph type="subTitle" idx="1"/>
          </p:nvPr>
        </p:nvSpPr>
        <p:spPr>
          <a:xfrm>
            <a:off x="719931" y="7563446"/>
            <a:ext cx="4319588" cy="3476717"/>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5852E20-71D3-4B6A-A423-3934E4B9EAD7}" type="datetimeFigureOut">
              <a:rPr lang="hu-HU" smtClean="0"/>
              <a:t>2022. 08. 17.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415253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852E20-71D3-4B6A-A423-3934E4B9EAD7}" type="datetimeFigureOut">
              <a:rPr lang="hu-HU" smtClean="0"/>
              <a:t>2022. 08. 17.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287169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766678"/>
            <a:ext cx="1241881" cy="12203515"/>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3" y="766678"/>
            <a:ext cx="3653651" cy="1220351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852E20-71D3-4B6A-A423-3934E4B9EAD7}" type="datetimeFigureOut">
              <a:rPr lang="hu-HU" smtClean="0"/>
              <a:t>2022. 08. 17.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302655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852E20-71D3-4B6A-A423-3934E4B9EAD7}" type="datetimeFigureOut">
              <a:rPr lang="hu-HU" smtClean="0"/>
              <a:t>2022. 08. 17.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209733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3" y="3590057"/>
            <a:ext cx="4967526" cy="5990088"/>
          </a:xfrm>
        </p:spPr>
        <p:txBody>
          <a:bodyPr anchor="b"/>
          <a:lstStyle>
            <a:lvl1pPr>
              <a:defRPr sz="3779"/>
            </a:lvl1pPr>
          </a:lstStyle>
          <a:p>
            <a:r>
              <a:rPr lang="hu-HU"/>
              <a:t>Mintacím szerkesztése</a:t>
            </a:r>
            <a:endParaRPr lang="en-US" dirty="0"/>
          </a:p>
        </p:txBody>
      </p:sp>
      <p:sp>
        <p:nvSpPr>
          <p:cNvPr id="3" name="Text Placeholder 2"/>
          <p:cNvSpPr>
            <a:spLocks noGrp="1"/>
          </p:cNvSpPr>
          <p:nvPr>
            <p:ph type="body" idx="1"/>
          </p:nvPr>
        </p:nvSpPr>
        <p:spPr>
          <a:xfrm>
            <a:off x="392963" y="9636813"/>
            <a:ext cx="4967526" cy="3150046"/>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5852E20-71D3-4B6A-A423-3934E4B9EAD7}" type="datetimeFigureOut">
              <a:rPr lang="hu-HU" smtClean="0"/>
              <a:t>2022. 08. 17.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74151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3833390"/>
            <a:ext cx="2447766" cy="913680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3833390"/>
            <a:ext cx="2447766" cy="913680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5852E20-71D3-4B6A-A423-3934E4B9EAD7}" type="datetimeFigureOut">
              <a:rPr lang="hu-HU" smtClean="0"/>
              <a:t>2022. 08. 17.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148291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766681"/>
            <a:ext cx="4967526" cy="2783376"/>
          </a:xfrm>
        </p:spPr>
        <p:txBody>
          <a:bodyPr/>
          <a:lstStyle/>
          <a:p>
            <a:r>
              <a:rPr lang="hu-HU"/>
              <a:t>Mintacím szerkesztése</a:t>
            </a:r>
            <a:endParaRPr lang="en-US" dirty="0"/>
          </a:p>
        </p:txBody>
      </p:sp>
      <p:sp>
        <p:nvSpPr>
          <p:cNvPr id="3" name="Text Placeholder 2"/>
          <p:cNvSpPr>
            <a:spLocks noGrp="1"/>
          </p:cNvSpPr>
          <p:nvPr>
            <p:ph type="body" idx="1"/>
          </p:nvPr>
        </p:nvSpPr>
        <p:spPr>
          <a:xfrm>
            <a:off x="396713" y="3530053"/>
            <a:ext cx="2436517" cy="1730025"/>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4" name="Content Placeholder 3"/>
          <p:cNvSpPr>
            <a:spLocks noGrp="1"/>
          </p:cNvSpPr>
          <p:nvPr>
            <p:ph sz="half" idx="2"/>
          </p:nvPr>
        </p:nvSpPr>
        <p:spPr>
          <a:xfrm>
            <a:off x="396713" y="5260078"/>
            <a:ext cx="2436517" cy="773678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3530053"/>
            <a:ext cx="2448516" cy="1730025"/>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6" name="Content Placeholder 5"/>
          <p:cNvSpPr>
            <a:spLocks noGrp="1"/>
          </p:cNvSpPr>
          <p:nvPr>
            <p:ph sz="quarter" idx="4"/>
          </p:nvPr>
        </p:nvSpPr>
        <p:spPr>
          <a:xfrm>
            <a:off x="2915722" y="5260078"/>
            <a:ext cx="2448516" cy="773678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5852E20-71D3-4B6A-A423-3934E4B9EAD7}" type="datetimeFigureOut">
              <a:rPr lang="hu-HU" smtClean="0"/>
              <a:t>2022. 08. 17.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55660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5852E20-71D3-4B6A-A423-3934E4B9EAD7}" type="datetimeFigureOut">
              <a:rPr lang="hu-HU" smtClean="0"/>
              <a:t>2022. 08. 17.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3551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52E20-71D3-4B6A-A423-3934E4B9EAD7}" type="datetimeFigureOut">
              <a:rPr lang="hu-HU" smtClean="0"/>
              <a:t>2022. 08. 17.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7381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960014"/>
            <a:ext cx="1857573" cy="3360050"/>
          </a:xfrm>
        </p:spPr>
        <p:txBody>
          <a:bodyPr anchor="b"/>
          <a:lstStyle>
            <a:lvl1pPr>
              <a:defRPr sz="2016"/>
            </a:lvl1pPr>
          </a:lstStyle>
          <a:p>
            <a:r>
              <a:rPr lang="hu-HU"/>
              <a:t>Mintacím szerkesztése</a:t>
            </a:r>
            <a:endParaRPr lang="en-US" dirty="0"/>
          </a:p>
        </p:txBody>
      </p:sp>
      <p:sp>
        <p:nvSpPr>
          <p:cNvPr id="3" name="Content Placeholder 2"/>
          <p:cNvSpPr>
            <a:spLocks noGrp="1"/>
          </p:cNvSpPr>
          <p:nvPr>
            <p:ph idx="1"/>
          </p:nvPr>
        </p:nvSpPr>
        <p:spPr>
          <a:xfrm>
            <a:off x="2448516" y="2073367"/>
            <a:ext cx="2915722" cy="10233485"/>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2" y="4320064"/>
            <a:ext cx="1857573" cy="8003453"/>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45852E20-71D3-4B6A-A423-3934E4B9EAD7}" type="datetimeFigureOut">
              <a:rPr lang="hu-HU" smtClean="0"/>
              <a:t>2022. 08. 17.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276733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960014"/>
            <a:ext cx="1857573" cy="3360050"/>
          </a:xfrm>
        </p:spPr>
        <p:txBody>
          <a:bodyPr anchor="b"/>
          <a:lstStyle>
            <a:lvl1pPr>
              <a:defRPr sz="2016"/>
            </a:lvl1pPr>
          </a:lstStyle>
          <a:p>
            <a:r>
              <a:rPr lang="hu-HU"/>
              <a:t>Mintacím szerkesztése</a:t>
            </a:r>
            <a:endParaRPr lang="en-US" dirty="0"/>
          </a:p>
        </p:txBody>
      </p:sp>
      <p:sp>
        <p:nvSpPr>
          <p:cNvPr id="3" name="Picture Placeholder 2"/>
          <p:cNvSpPr>
            <a:spLocks noGrp="1" noChangeAspect="1"/>
          </p:cNvSpPr>
          <p:nvPr>
            <p:ph type="pic" idx="1"/>
          </p:nvPr>
        </p:nvSpPr>
        <p:spPr>
          <a:xfrm>
            <a:off x="2448516" y="2073367"/>
            <a:ext cx="2915722" cy="10233485"/>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2" y="4320064"/>
            <a:ext cx="1857573" cy="8003453"/>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45852E20-71D3-4B6A-A423-3934E4B9EAD7}" type="datetimeFigureOut">
              <a:rPr lang="hu-HU" smtClean="0"/>
              <a:t>2022. 08. 17.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316106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766681"/>
            <a:ext cx="4967526" cy="2783376"/>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3833390"/>
            <a:ext cx="4967526" cy="913680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13346867"/>
            <a:ext cx="1295876" cy="766678"/>
          </a:xfrm>
          <a:prstGeom prst="rect">
            <a:avLst/>
          </a:prstGeom>
        </p:spPr>
        <p:txBody>
          <a:bodyPr vert="horz" lIns="91440" tIns="45720" rIns="91440" bIns="45720" rtlCol="0" anchor="ctr"/>
          <a:lstStyle>
            <a:lvl1pPr algn="l">
              <a:defRPr sz="756">
                <a:solidFill>
                  <a:schemeClr val="tx1">
                    <a:tint val="75000"/>
                  </a:schemeClr>
                </a:solidFill>
              </a:defRPr>
            </a:lvl1pPr>
          </a:lstStyle>
          <a:p>
            <a:fld id="{45852E20-71D3-4B6A-A423-3934E4B9EAD7}" type="datetimeFigureOut">
              <a:rPr lang="hu-HU" smtClean="0"/>
              <a:t>2022. 08. 17.</a:t>
            </a:fld>
            <a:endParaRPr lang="hu-HU"/>
          </a:p>
        </p:txBody>
      </p:sp>
      <p:sp>
        <p:nvSpPr>
          <p:cNvPr id="5" name="Footer Placeholder 4"/>
          <p:cNvSpPr>
            <a:spLocks noGrp="1"/>
          </p:cNvSpPr>
          <p:nvPr>
            <p:ph type="ftr" sz="quarter" idx="3"/>
          </p:nvPr>
        </p:nvSpPr>
        <p:spPr>
          <a:xfrm>
            <a:off x="1907818" y="13346867"/>
            <a:ext cx="1943814" cy="766678"/>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067612" y="13346867"/>
            <a:ext cx="1295876" cy="766678"/>
          </a:xfrm>
          <a:prstGeom prst="rect">
            <a:avLst/>
          </a:prstGeom>
        </p:spPr>
        <p:txBody>
          <a:bodyPr vert="horz" lIns="91440" tIns="45720" rIns="91440" bIns="45720" rtlCol="0" anchor="ctr"/>
          <a:lstStyle>
            <a:lvl1pPr algn="r">
              <a:defRPr sz="756">
                <a:solidFill>
                  <a:schemeClr val="tx1">
                    <a:tint val="75000"/>
                  </a:schemeClr>
                </a:solidFill>
              </a:defRPr>
            </a:lvl1pPr>
          </a:lstStyle>
          <a:p>
            <a:fld id="{A4F639D2-BDAA-46A6-99C5-75758AB3E2C5}" type="slidenum">
              <a:rPr lang="hu-HU" smtClean="0"/>
              <a:t>‹#›</a:t>
            </a:fld>
            <a:endParaRPr lang="hu-HU"/>
          </a:p>
        </p:txBody>
      </p:sp>
    </p:spTree>
    <p:extLst>
      <p:ext uri="{BB962C8B-B14F-4D97-AF65-F5344CB8AC3E}">
        <p14:creationId xmlns:p14="http://schemas.microsoft.com/office/powerpoint/2010/main" val="3702907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wmf"/><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hyperlink" Target="http://www.writeyourwebsitehere.com/" TargetMode="External"/><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A képen beltéri, szemüveg látható&#10;&#10;Automatikusan generált leírás">
            <a:extLst>
              <a:ext uri="{FF2B5EF4-FFF2-40B4-BE49-F238E27FC236}">
                <a16:creationId xmlns:a16="http://schemas.microsoft.com/office/drawing/2014/main" id="{21302F95-604F-4761-8AB9-72FE0CA867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5707" y="7386638"/>
            <a:ext cx="1675424" cy="1646692"/>
          </a:xfrm>
          <a:prstGeom prst="rect">
            <a:avLst/>
          </a:prstGeom>
        </p:spPr>
      </p:pic>
      <p:sp>
        <p:nvSpPr>
          <p:cNvPr id="9" name="Téglalap 8">
            <a:extLst>
              <a:ext uri="{FF2B5EF4-FFF2-40B4-BE49-F238E27FC236}">
                <a16:creationId xmlns:a16="http://schemas.microsoft.com/office/drawing/2014/main" id="{B0B312EF-FA75-424E-B7F7-BD68B1C0E4E1}"/>
              </a:ext>
            </a:extLst>
          </p:cNvPr>
          <p:cNvSpPr/>
          <p:nvPr/>
        </p:nvSpPr>
        <p:spPr>
          <a:xfrm>
            <a:off x="2101130" y="7386638"/>
            <a:ext cx="3658320" cy="164760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églalap 9">
            <a:extLst>
              <a:ext uri="{FF2B5EF4-FFF2-40B4-BE49-F238E27FC236}">
                <a16:creationId xmlns:a16="http://schemas.microsoft.com/office/drawing/2014/main" id="{917AA8A8-C562-430C-86A4-01B897E27B78}"/>
              </a:ext>
            </a:extLst>
          </p:cNvPr>
          <p:cNvSpPr/>
          <p:nvPr/>
        </p:nvSpPr>
        <p:spPr>
          <a:xfrm>
            <a:off x="2885" y="12945805"/>
            <a:ext cx="5756565" cy="396027"/>
          </a:xfrm>
          <a:prstGeom prst="rect">
            <a:avLst/>
          </a:prstGeom>
          <a:solidFill>
            <a:srgbClr val="3C5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églalap 10">
            <a:extLst>
              <a:ext uri="{FF2B5EF4-FFF2-40B4-BE49-F238E27FC236}">
                <a16:creationId xmlns:a16="http://schemas.microsoft.com/office/drawing/2014/main" id="{F0856054-C55B-4A6D-BED8-18941E46837B}"/>
              </a:ext>
            </a:extLst>
          </p:cNvPr>
          <p:cNvSpPr/>
          <p:nvPr/>
        </p:nvSpPr>
        <p:spPr>
          <a:xfrm>
            <a:off x="1" y="9357884"/>
            <a:ext cx="5759449" cy="3587921"/>
          </a:xfrm>
          <a:prstGeom prst="rect">
            <a:avLst/>
          </a:prstGeom>
          <a:solidFill>
            <a:srgbClr val="CAD4CA"/>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en-GB" sz="1878">
              <a:highlight>
                <a:srgbClr val="C0C0C0"/>
              </a:highlight>
            </a:endParaRPr>
          </a:p>
        </p:txBody>
      </p:sp>
      <p:sp>
        <p:nvSpPr>
          <p:cNvPr id="12" name="Téglalap 11">
            <a:extLst>
              <a:ext uri="{FF2B5EF4-FFF2-40B4-BE49-F238E27FC236}">
                <a16:creationId xmlns:a16="http://schemas.microsoft.com/office/drawing/2014/main" id="{B35F79E3-1DFD-4AB3-B482-1726C651C270}"/>
              </a:ext>
            </a:extLst>
          </p:cNvPr>
          <p:cNvSpPr/>
          <p:nvPr/>
        </p:nvSpPr>
        <p:spPr>
          <a:xfrm>
            <a:off x="-11782" y="5485077"/>
            <a:ext cx="3704508" cy="1659429"/>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églalap 12">
            <a:extLst>
              <a:ext uri="{FF2B5EF4-FFF2-40B4-BE49-F238E27FC236}">
                <a16:creationId xmlns:a16="http://schemas.microsoft.com/office/drawing/2014/main" id="{A2CA8AB9-68FB-413D-B9C7-F73791D41A77}"/>
              </a:ext>
            </a:extLst>
          </p:cNvPr>
          <p:cNvSpPr/>
          <p:nvPr/>
        </p:nvSpPr>
        <p:spPr>
          <a:xfrm>
            <a:off x="2101131" y="3578878"/>
            <a:ext cx="3658319" cy="164429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Kép 15">
            <a:extLst>
              <a:ext uri="{FF2B5EF4-FFF2-40B4-BE49-F238E27FC236}">
                <a16:creationId xmlns:a16="http://schemas.microsoft.com/office/drawing/2014/main" id="{CCD470EC-89BB-4719-A6C0-C93A4028D5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652" y="357523"/>
            <a:ext cx="1741336" cy="254170"/>
          </a:xfrm>
          <a:prstGeom prst="rect">
            <a:avLst/>
          </a:prstGeom>
        </p:spPr>
      </p:pic>
      <p:sp>
        <p:nvSpPr>
          <p:cNvPr id="17" name="object 4">
            <a:extLst>
              <a:ext uri="{FF2B5EF4-FFF2-40B4-BE49-F238E27FC236}">
                <a16:creationId xmlns:a16="http://schemas.microsoft.com/office/drawing/2014/main" id="{D567EAAE-606A-42FF-B7DB-19E5548C6233}"/>
              </a:ext>
            </a:extLst>
          </p:cNvPr>
          <p:cNvSpPr txBox="1"/>
          <p:nvPr/>
        </p:nvSpPr>
        <p:spPr>
          <a:xfrm>
            <a:off x="2587543" y="383213"/>
            <a:ext cx="2897953" cy="198048"/>
          </a:xfrm>
          <a:prstGeom prst="rect">
            <a:avLst/>
          </a:prstGeom>
        </p:spPr>
        <p:txBody>
          <a:bodyPr vert="horz" wrap="square" lIns="0" tIns="13253" rIns="0" bIns="0" rtlCol="0">
            <a:spAutoFit/>
          </a:bodyPr>
          <a:lstStyle/>
          <a:p>
            <a:pPr marL="13248" algn="r">
              <a:spcBef>
                <a:spcPts val="104"/>
              </a:spcBef>
            </a:pPr>
            <a:r>
              <a:rPr lang="en-GB" sz="1200" spc="-5">
                <a:solidFill>
                  <a:srgbClr val="65656A"/>
                </a:solidFill>
                <a:cs typeface="OpenSans-Light"/>
              </a:rPr>
              <a:t>Place your contact details here!</a:t>
            </a:r>
          </a:p>
        </p:txBody>
      </p:sp>
      <p:sp>
        <p:nvSpPr>
          <p:cNvPr id="18" name="object 53">
            <a:extLst>
              <a:ext uri="{FF2B5EF4-FFF2-40B4-BE49-F238E27FC236}">
                <a16:creationId xmlns:a16="http://schemas.microsoft.com/office/drawing/2014/main" id="{65357C38-CB58-4ADF-A97A-11639DFD508E}"/>
              </a:ext>
            </a:extLst>
          </p:cNvPr>
          <p:cNvSpPr txBox="1"/>
          <p:nvPr/>
        </p:nvSpPr>
        <p:spPr>
          <a:xfrm>
            <a:off x="2320334" y="3774409"/>
            <a:ext cx="3027058" cy="1239698"/>
          </a:xfrm>
          <a:prstGeom prst="rect">
            <a:avLst/>
          </a:prstGeom>
        </p:spPr>
        <p:txBody>
          <a:bodyPr vert="horz" wrap="square" lIns="0" tIns="0" rIns="0" bIns="0" rtlCol="0" anchor="t" anchorCtr="0">
            <a:spAutoFit/>
          </a:bodyPr>
          <a:lstStyle/>
          <a:p>
            <a:pPr marL="13249" marR="5300">
              <a:lnSpc>
                <a:spcPct val="104200"/>
              </a:lnSpc>
              <a:spcBef>
                <a:spcPts val="73"/>
              </a:spcBef>
            </a:pPr>
            <a:r>
              <a:rPr lang="en-GB" sz="1400" b="1" dirty="0" err="1">
                <a:solidFill>
                  <a:srgbClr val="3C5E3B"/>
                </a:solidFill>
                <a:ea typeface="Open Sans" panose="020B0606030504020204" pitchFamily="34" charset="0"/>
                <a:cs typeface="Open Sans" panose="020B0606030504020204" pitchFamily="34" charset="0"/>
              </a:rPr>
              <a:t>Labrum</a:t>
            </a:r>
            <a:r>
              <a:rPr lang="en-GB" sz="1400" b="1" dirty="0">
                <a:solidFill>
                  <a:srgbClr val="3C5E3B"/>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AP722494</a:t>
            </a:r>
            <a:br>
              <a:rPr lang="en-GB" sz="800" dirty="0"/>
            </a:br>
            <a:r>
              <a:rPr lang="en-GB" sz="1000" dirty="0"/>
              <a:t>Multifunctional bamboo desk lamp with 25 LEDs and adjustable brightness. With built-in wireless fast charger (10W) and USB charger port for charging 2 devices simultaneously (1 wirelessly and 1 via cable). Max. output: 1000 mA. Including USB charger cable.</a:t>
            </a:r>
            <a:br>
              <a:rPr lang="hu-HU" sz="1000" dirty="0"/>
            </a:br>
            <a:r>
              <a:rPr lang="en-GB" sz="1400" b="1" dirty="0">
                <a:solidFill>
                  <a:srgbClr val="3C5E3B"/>
                </a:solidFill>
                <a:ea typeface="Open Sans" panose="020B0606030504020204" pitchFamily="34" charset="0"/>
                <a:cs typeface="Open Sans" panose="020B0606030504020204" pitchFamily="34" charset="0"/>
              </a:rPr>
              <a:t>00,00 EUR</a:t>
            </a:r>
          </a:p>
        </p:txBody>
      </p:sp>
      <p:sp>
        <p:nvSpPr>
          <p:cNvPr id="19" name="object 53">
            <a:extLst>
              <a:ext uri="{FF2B5EF4-FFF2-40B4-BE49-F238E27FC236}">
                <a16:creationId xmlns:a16="http://schemas.microsoft.com/office/drawing/2014/main" id="{4EBE4C7F-E9CE-4F42-89DD-B2BAFD87AD92}"/>
              </a:ext>
            </a:extLst>
          </p:cNvPr>
          <p:cNvSpPr txBox="1"/>
          <p:nvPr/>
        </p:nvSpPr>
        <p:spPr>
          <a:xfrm>
            <a:off x="423291" y="13476403"/>
            <a:ext cx="4912867" cy="617676"/>
          </a:xfrm>
          <a:prstGeom prst="rect">
            <a:avLst/>
          </a:prstGeom>
        </p:spPr>
        <p:txBody>
          <a:bodyPr vert="horz" wrap="square" lIns="0" tIns="9277" rIns="0" bIns="0" rtlCol="0">
            <a:spAutoFit/>
          </a:bodyPr>
          <a:lstStyle/>
          <a:p>
            <a:pPr marL="13247" marR="5301">
              <a:lnSpc>
                <a:spcPct val="104200"/>
              </a:lnSpc>
              <a:spcBef>
                <a:spcPts val="73"/>
              </a:spcBef>
            </a:pPr>
            <a:r>
              <a:rPr lang="en-GB" sz="900" dirty="0"/>
              <a:t>Place your promotional conditions here!</a:t>
            </a:r>
          </a:p>
          <a:p>
            <a:pPr marL="184693" marR="5301" indent="-171444">
              <a:lnSpc>
                <a:spcPct val="104200"/>
              </a:lnSpc>
              <a:spcBef>
                <a:spcPts val="73"/>
              </a:spcBef>
              <a:buFont typeface="Arial" panose="020B0604020202020204" pitchFamily="34" charset="0"/>
              <a:buChar char="•"/>
            </a:pPr>
            <a:r>
              <a:rPr lang="en-GB" sz="900" dirty="0">
                <a:latin typeface="Open Sans"/>
                <a:cs typeface="Open Sans"/>
              </a:rPr>
              <a:t>.......</a:t>
            </a:r>
          </a:p>
          <a:p>
            <a:pPr marL="184693" marR="5301" indent="-171444">
              <a:lnSpc>
                <a:spcPct val="104200"/>
              </a:lnSpc>
              <a:spcBef>
                <a:spcPts val="73"/>
              </a:spcBef>
              <a:buFont typeface="Arial" panose="020B0604020202020204" pitchFamily="34" charset="0"/>
              <a:buChar char="•"/>
            </a:pPr>
            <a:r>
              <a:rPr lang="en-GB" sz="900" dirty="0">
                <a:latin typeface="Open Sans"/>
                <a:cs typeface="Open Sans"/>
              </a:rPr>
              <a:t>.......</a:t>
            </a:r>
          </a:p>
          <a:p>
            <a:pPr marL="184693" marR="5301" indent="-171444">
              <a:lnSpc>
                <a:spcPct val="104200"/>
              </a:lnSpc>
              <a:spcBef>
                <a:spcPts val="73"/>
              </a:spcBef>
              <a:buFont typeface="Arial" panose="020B0604020202020204" pitchFamily="34" charset="0"/>
              <a:buChar char="•"/>
            </a:pPr>
            <a:r>
              <a:rPr lang="en-GB" sz="900" dirty="0">
                <a:latin typeface="Open Sans"/>
                <a:cs typeface="Open Sans"/>
              </a:rPr>
              <a:t>.......</a:t>
            </a:r>
          </a:p>
        </p:txBody>
      </p:sp>
      <p:sp>
        <p:nvSpPr>
          <p:cNvPr id="20" name="object 2">
            <a:extLst>
              <a:ext uri="{FF2B5EF4-FFF2-40B4-BE49-F238E27FC236}">
                <a16:creationId xmlns:a16="http://schemas.microsoft.com/office/drawing/2014/main" id="{7DCF8E58-F920-4DB9-89D7-AF3820E63B07}"/>
              </a:ext>
            </a:extLst>
          </p:cNvPr>
          <p:cNvSpPr txBox="1"/>
          <p:nvPr/>
        </p:nvSpPr>
        <p:spPr>
          <a:xfrm>
            <a:off x="355186" y="14141093"/>
            <a:ext cx="5049079" cy="166713"/>
          </a:xfrm>
          <a:prstGeom prst="rect">
            <a:avLst/>
          </a:prstGeom>
        </p:spPr>
        <p:txBody>
          <a:bodyPr vert="horz" wrap="square" lIns="0" tIns="12701" rIns="0" bIns="0"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699" algn="ctr">
              <a:spcBef>
                <a:spcPts val="101"/>
              </a:spcBef>
            </a:pPr>
            <a:r>
              <a:rPr lang="en-GB" sz="1000" b="1" dirty="0">
                <a:cs typeface="Open Sans"/>
                <a:hlinkClick r:id="rId4">
                  <a:extLst>
                    <a:ext uri="{A12FA001-AC4F-418D-AE19-62706E023703}">
                      <ahyp:hlinkClr xmlns:ahyp="http://schemas.microsoft.com/office/drawing/2018/hyperlinkcolor" val="tx"/>
                    </a:ext>
                  </a:extLst>
                </a:hlinkClick>
              </a:rPr>
              <a:t>www.WriteYourWebsiteHere.com</a:t>
            </a:r>
            <a:r>
              <a:rPr lang="en-GB" sz="1000" b="1" dirty="0">
                <a:cs typeface="Open Sans"/>
              </a:rPr>
              <a:t> </a:t>
            </a:r>
          </a:p>
        </p:txBody>
      </p:sp>
      <p:sp>
        <p:nvSpPr>
          <p:cNvPr id="21" name="Szövegdoboz 20">
            <a:extLst>
              <a:ext uri="{FF2B5EF4-FFF2-40B4-BE49-F238E27FC236}">
                <a16:creationId xmlns:a16="http://schemas.microsoft.com/office/drawing/2014/main" id="{6228367E-0A07-4777-BE3A-75BC537AD13B}"/>
              </a:ext>
            </a:extLst>
          </p:cNvPr>
          <p:cNvSpPr txBox="1"/>
          <p:nvPr/>
        </p:nvSpPr>
        <p:spPr>
          <a:xfrm>
            <a:off x="333040" y="5850959"/>
            <a:ext cx="3214237" cy="919611"/>
          </a:xfrm>
          <a:prstGeom prst="rect">
            <a:avLst/>
          </a:prstGeom>
          <a:noFill/>
        </p:spPr>
        <p:txBody>
          <a:bodyPr wrap="square" lIns="0" tIns="0" rIns="0" bIns="0" rtlCol="0">
            <a:spAutoFit/>
          </a:bodyPr>
          <a:lstStyle/>
          <a:p>
            <a:pPr marL="13249" marR="5300">
              <a:lnSpc>
                <a:spcPct val="104200"/>
              </a:lnSpc>
              <a:spcBef>
                <a:spcPts val="73"/>
              </a:spcBef>
            </a:pPr>
            <a:r>
              <a:rPr lang="hu-HU" sz="1400" b="1" dirty="0" err="1">
                <a:solidFill>
                  <a:srgbClr val="3C5E3B"/>
                </a:solidFill>
                <a:ea typeface="Open Sans" panose="020B0606030504020204" pitchFamily="34" charset="0"/>
                <a:cs typeface="Open Sans" panose="020B0606030504020204" pitchFamily="34" charset="0"/>
              </a:rPr>
              <a:t>Kerala</a:t>
            </a:r>
            <a:r>
              <a:rPr lang="hu-HU" sz="1400" b="1" dirty="0">
                <a:solidFill>
                  <a:srgbClr val="3C5E3B"/>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AP800476</a:t>
            </a:r>
            <a:br>
              <a:rPr lang="en-GB" sz="1600" dirty="0"/>
            </a:br>
            <a:r>
              <a:rPr lang="en-US" sz="1000" dirty="0"/>
              <a:t>2 pc bamboo salt and pepper shaker set. The set conveniently seals at the center thanks to magnets positioned on the side of the shakers.</a:t>
            </a:r>
            <a:br>
              <a:rPr lang="hu-HU" sz="1000" dirty="0"/>
            </a:br>
            <a:r>
              <a:rPr lang="en-GB" sz="1400" b="1" dirty="0">
                <a:solidFill>
                  <a:srgbClr val="3C5E3B"/>
                </a:solidFill>
                <a:ea typeface="Open Sans" panose="020B0606030504020204" pitchFamily="34" charset="0"/>
                <a:cs typeface="Open Sans" panose="020B0606030504020204" pitchFamily="34" charset="0"/>
              </a:rPr>
              <a:t>00,00 EUR</a:t>
            </a:r>
          </a:p>
        </p:txBody>
      </p:sp>
      <p:sp>
        <p:nvSpPr>
          <p:cNvPr id="22" name="Téglalap 21">
            <a:extLst>
              <a:ext uri="{FF2B5EF4-FFF2-40B4-BE49-F238E27FC236}">
                <a16:creationId xmlns:a16="http://schemas.microsoft.com/office/drawing/2014/main" id="{6FF0996B-ADB4-4266-AB4D-06C5627D5273}"/>
              </a:ext>
            </a:extLst>
          </p:cNvPr>
          <p:cNvSpPr/>
          <p:nvPr/>
        </p:nvSpPr>
        <p:spPr>
          <a:xfrm>
            <a:off x="3678550" y="893208"/>
            <a:ext cx="2082796" cy="2455199"/>
          </a:xfrm>
          <a:prstGeom prst="rect">
            <a:avLst/>
          </a:prstGeom>
          <a:solidFill>
            <a:srgbClr val="3C5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zövegdoboz 22">
            <a:extLst>
              <a:ext uri="{FF2B5EF4-FFF2-40B4-BE49-F238E27FC236}">
                <a16:creationId xmlns:a16="http://schemas.microsoft.com/office/drawing/2014/main" id="{16480F84-DA57-4FF6-99A3-D547A3E9B6D4}"/>
              </a:ext>
            </a:extLst>
          </p:cNvPr>
          <p:cNvSpPr txBox="1"/>
          <p:nvPr/>
        </p:nvSpPr>
        <p:spPr>
          <a:xfrm>
            <a:off x="2274671" y="7828996"/>
            <a:ext cx="3118383" cy="772391"/>
          </a:xfrm>
          <a:prstGeom prst="rect">
            <a:avLst/>
          </a:prstGeom>
          <a:noFill/>
        </p:spPr>
        <p:txBody>
          <a:bodyPr wrap="square" lIns="0" tIns="0" rIns="0" bIns="0" rtlCol="0">
            <a:spAutoFit/>
          </a:bodyPr>
          <a:lstStyle/>
          <a:p>
            <a:pPr marL="13249" marR="5300">
              <a:lnSpc>
                <a:spcPct val="104200"/>
              </a:lnSpc>
              <a:spcBef>
                <a:spcPts val="73"/>
              </a:spcBef>
            </a:pPr>
            <a:r>
              <a:rPr lang="en-GB" sz="1400" b="1" dirty="0">
                <a:solidFill>
                  <a:srgbClr val="3C5E3B"/>
                </a:solidFill>
                <a:ea typeface="Open Sans" panose="020B0606030504020204" pitchFamily="34" charset="0"/>
                <a:cs typeface="Open Sans" panose="020B0606030504020204" pitchFamily="34" charset="0"/>
              </a:rPr>
              <a:t>Chiang</a:t>
            </a:r>
            <a:r>
              <a:rPr lang="en-GB" sz="1400" b="1" dirty="0">
                <a:solidFill>
                  <a:srgbClr val="55946D"/>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AP808040-10</a:t>
            </a:r>
            <a:br>
              <a:rPr lang="en-GB" dirty="0"/>
            </a:br>
            <a:r>
              <a:rPr lang="en-US" sz="1000" dirty="0"/>
              <a:t>10 pc RPET felt coaster set in bamboo desk holder. With distinctive RPET logo on each coaster.</a:t>
            </a:r>
            <a:endParaRPr lang="hu-HU" sz="1000" dirty="0"/>
          </a:p>
          <a:p>
            <a:pPr marL="13249" marR="5300">
              <a:lnSpc>
                <a:spcPct val="104200"/>
              </a:lnSpc>
              <a:spcBef>
                <a:spcPts val="73"/>
              </a:spcBef>
            </a:pPr>
            <a:r>
              <a:rPr lang="en-GB" sz="1400" b="1" dirty="0">
                <a:solidFill>
                  <a:srgbClr val="3C5E3B"/>
                </a:solidFill>
                <a:ea typeface="Open Sans" panose="020B0606030504020204" pitchFamily="34" charset="0"/>
                <a:cs typeface="Open Sans" panose="020B0606030504020204" pitchFamily="34" charset="0"/>
              </a:rPr>
              <a:t>00,00 EUR</a:t>
            </a:r>
          </a:p>
        </p:txBody>
      </p:sp>
      <p:sp>
        <p:nvSpPr>
          <p:cNvPr id="24" name="object 53">
            <a:extLst>
              <a:ext uri="{FF2B5EF4-FFF2-40B4-BE49-F238E27FC236}">
                <a16:creationId xmlns:a16="http://schemas.microsoft.com/office/drawing/2014/main" id="{87B68DDA-0A3F-487B-BB55-768DC314FE23}"/>
              </a:ext>
            </a:extLst>
          </p:cNvPr>
          <p:cNvSpPr txBox="1"/>
          <p:nvPr/>
        </p:nvSpPr>
        <p:spPr>
          <a:xfrm>
            <a:off x="1707407" y="10989641"/>
            <a:ext cx="1152000" cy="1599540"/>
          </a:xfrm>
          <a:prstGeom prst="rect">
            <a:avLst/>
          </a:prstGeom>
        </p:spPr>
        <p:txBody>
          <a:bodyPr vert="horz" wrap="square" lIns="0" tIns="0" rIns="0" bIns="0" rtlCol="0" anchor="t" anchorCtr="0">
            <a:spAutoFit/>
          </a:bodyPr>
          <a:lstStyle/>
          <a:p>
            <a:pPr marL="13251" marR="5301">
              <a:lnSpc>
                <a:spcPct val="104200"/>
              </a:lnSpc>
              <a:spcBef>
                <a:spcPts val="73"/>
              </a:spcBef>
            </a:pPr>
            <a:r>
              <a:rPr lang="en-GB" sz="1200" b="1" dirty="0">
                <a:solidFill>
                  <a:srgbClr val="3C5E3B"/>
                </a:solidFill>
                <a:ea typeface="Open Sans" panose="020B0606030504020204" pitchFamily="34" charset="0"/>
                <a:cs typeface="Open Sans" panose="020B0606030504020204" pitchFamily="34" charset="0"/>
              </a:rPr>
              <a:t>Laurens</a:t>
            </a:r>
            <a:endParaRPr lang="en-GB" sz="1400" b="1" dirty="0">
              <a:solidFill>
                <a:srgbClr val="3C5E3B"/>
              </a:solidFill>
              <a:ea typeface="Open Sans" panose="020B0606030504020204" pitchFamily="34" charset="0"/>
              <a:cs typeface="Open Sans" panose="020B0606030504020204" pitchFamily="34" charset="0"/>
            </a:endParaRPr>
          </a:p>
          <a:p>
            <a:pPr marL="13251" marR="5301">
              <a:lnSpc>
                <a:spcPct val="104200"/>
              </a:lnSpc>
              <a:spcBef>
                <a:spcPts val="73"/>
              </a:spcBef>
            </a:pPr>
            <a:r>
              <a:rPr lang="en-GB" sz="1200" dirty="0">
                <a:ea typeface="Open Sans" panose="020B0606030504020204" pitchFamily="34" charset="0"/>
                <a:cs typeface="Open Sans" panose="020B0606030504020204" pitchFamily="34" charset="0"/>
              </a:rPr>
              <a:t>AP722543</a:t>
            </a:r>
          </a:p>
          <a:p>
            <a:pPr marL="13251" marR="5301">
              <a:lnSpc>
                <a:spcPct val="104200"/>
              </a:lnSpc>
              <a:spcBef>
                <a:spcPts val="73"/>
              </a:spcBef>
            </a:pPr>
            <a:r>
              <a:rPr lang="en-US" sz="1000" dirty="0">
                <a:ea typeface="Open Sans" panose="020B0606030504020204" pitchFamily="34" charset="0"/>
                <a:cs typeface="Open Sans" panose="020B0606030504020204" pitchFamily="34" charset="0"/>
              </a:rPr>
              <a:t>Bluetooth speaker in bamboo housing with built-in solar charger and rechargeable battery. Including USB charger cable.</a:t>
            </a:r>
            <a:br>
              <a:rPr lang="hu-HU" sz="1000" dirty="0">
                <a:ea typeface="Open Sans" panose="020B0606030504020204" pitchFamily="34" charset="0"/>
                <a:cs typeface="Open Sans" panose="020B0606030504020204" pitchFamily="34" charset="0"/>
              </a:rPr>
            </a:br>
            <a:r>
              <a:rPr lang="en-GB" sz="1200" b="1" dirty="0">
                <a:solidFill>
                  <a:srgbClr val="3C5E3B"/>
                </a:solidFill>
                <a:ea typeface="Open Sans" panose="020B0606030504020204" pitchFamily="34" charset="0"/>
                <a:cs typeface="Open Sans" panose="020B0606030504020204" pitchFamily="34" charset="0"/>
              </a:rPr>
              <a:t>00,00 EUR</a:t>
            </a:r>
            <a:endParaRPr lang="en-GB" sz="1200" dirty="0">
              <a:solidFill>
                <a:srgbClr val="3C5E3B"/>
              </a:solidFill>
              <a:ea typeface="Open Sans" panose="020B0606030504020204" pitchFamily="34" charset="0"/>
              <a:cs typeface="Open Sans" panose="020B0606030504020204" pitchFamily="34" charset="0"/>
            </a:endParaRPr>
          </a:p>
        </p:txBody>
      </p:sp>
      <p:sp>
        <p:nvSpPr>
          <p:cNvPr id="25" name="object 53">
            <a:extLst>
              <a:ext uri="{FF2B5EF4-FFF2-40B4-BE49-F238E27FC236}">
                <a16:creationId xmlns:a16="http://schemas.microsoft.com/office/drawing/2014/main" id="{886D5C00-2336-459A-8739-7F7D940992E1}"/>
              </a:ext>
            </a:extLst>
          </p:cNvPr>
          <p:cNvSpPr txBox="1"/>
          <p:nvPr/>
        </p:nvSpPr>
        <p:spPr>
          <a:xfrm>
            <a:off x="2980289" y="10988474"/>
            <a:ext cx="1152000" cy="933717"/>
          </a:xfrm>
          <a:prstGeom prst="rect">
            <a:avLst/>
          </a:prstGeom>
        </p:spPr>
        <p:txBody>
          <a:bodyPr vert="horz" wrap="square" lIns="0" tIns="0" rIns="0" bIns="0" rtlCol="0" anchor="t" anchorCtr="0">
            <a:spAutoFit/>
          </a:bodyPr>
          <a:lstStyle/>
          <a:p>
            <a:pPr marL="13251" marR="5301">
              <a:lnSpc>
                <a:spcPct val="104200"/>
              </a:lnSpc>
              <a:spcBef>
                <a:spcPts val="73"/>
              </a:spcBef>
            </a:pPr>
            <a:r>
              <a:rPr lang="en-GB" sz="1200" b="1" dirty="0" err="1">
                <a:solidFill>
                  <a:srgbClr val="3C5E3B"/>
                </a:solidFill>
                <a:ea typeface="Open Sans" panose="020B0606030504020204" pitchFamily="34" charset="0"/>
                <a:cs typeface="Open Sans" panose="020B0606030504020204" pitchFamily="34" charset="0"/>
              </a:rPr>
              <a:t>Spiroo</a:t>
            </a:r>
            <a:endParaRPr lang="en-GB" sz="1400" b="1" dirty="0">
              <a:solidFill>
                <a:srgbClr val="3C5E3B"/>
              </a:solidFill>
              <a:ea typeface="Open Sans" panose="020B0606030504020204" pitchFamily="34" charset="0"/>
              <a:cs typeface="Open Sans" panose="020B0606030504020204" pitchFamily="34" charset="0"/>
            </a:endParaRPr>
          </a:p>
          <a:p>
            <a:pPr marL="13251" marR="5301">
              <a:lnSpc>
                <a:spcPct val="104200"/>
              </a:lnSpc>
              <a:spcBef>
                <a:spcPts val="73"/>
              </a:spcBef>
            </a:pPr>
            <a:r>
              <a:rPr lang="en-GB" sz="1200" dirty="0">
                <a:ea typeface="Open Sans" panose="020B0606030504020204" pitchFamily="34" charset="0"/>
                <a:cs typeface="Open Sans" panose="020B0606030504020204" pitchFamily="34" charset="0"/>
              </a:rPr>
              <a:t>AP800477</a:t>
            </a:r>
            <a:br>
              <a:rPr lang="en-GB" sz="1400"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Bamboo spirit level with bottle opener.</a:t>
            </a:r>
            <a:br>
              <a:rPr lang="hu-HU" sz="1000" dirty="0">
                <a:ea typeface="Open Sans" panose="020B0606030504020204" pitchFamily="34" charset="0"/>
                <a:cs typeface="Open Sans" panose="020B0606030504020204" pitchFamily="34" charset="0"/>
              </a:rPr>
            </a:br>
            <a:r>
              <a:rPr lang="en-GB" sz="1200" b="1" dirty="0">
                <a:solidFill>
                  <a:srgbClr val="3C5E3B"/>
                </a:solidFill>
                <a:ea typeface="Open Sans" panose="020B0606030504020204" pitchFamily="34" charset="0"/>
                <a:cs typeface="Open Sans" panose="020B0606030504020204" pitchFamily="34" charset="0"/>
              </a:rPr>
              <a:t>00,00 EUR</a:t>
            </a:r>
          </a:p>
        </p:txBody>
      </p:sp>
      <p:sp>
        <p:nvSpPr>
          <p:cNvPr id="26" name="object 53">
            <a:extLst>
              <a:ext uri="{FF2B5EF4-FFF2-40B4-BE49-F238E27FC236}">
                <a16:creationId xmlns:a16="http://schemas.microsoft.com/office/drawing/2014/main" id="{7FB4A701-9E74-4F90-8AEA-C7580ABEAF4C}"/>
              </a:ext>
            </a:extLst>
          </p:cNvPr>
          <p:cNvSpPr txBox="1"/>
          <p:nvPr/>
        </p:nvSpPr>
        <p:spPr>
          <a:xfrm>
            <a:off x="4233551" y="10988474"/>
            <a:ext cx="1151310" cy="1554721"/>
          </a:xfrm>
          <a:prstGeom prst="rect">
            <a:avLst/>
          </a:prstGeom>
        </p:spPr>
        <p:txBody>
          <a:bodyPr vert="horz" wrap="square" lIns="0" tIns="0" rIns="0" bIns="0" rtlCol="0" anchor="t" anchorCtr="0">
            <a:spAutoFit/>
          </a:bodyPr>
          <a:lstStyle/>
          <a:p>
            <a:pPr marL="13251" marR="5301">
              <a:lnSpc>
                <a:spcPct val="104200"/>
              </a:lnSpc>
              <a:spcBef>
                <a:spcPts val="73"/>
              </a:spcBef>
            </a:pPr>
            <a:r>
              <a:rPr lang="en-GB" sz="1200" b="1" dirty="0" err="1">
                <a:solidFill>
                  <a:srgbClr val="3C5E3B"/>
                </a:solidFill>
                <a:ea typeface="Open Sans" panose="020B0606030504020204" pitchFamily="34" charset="0"/>
                <a:cs typeface="Open Sans" panose="020B0606030504020204" pitchFamily="34" charset="0"/>
              </a:rPr>
              <a:t>BagSave</a:t>
            </a:r>
            <a:r>
              <a:rPr lang="en-GB" sz="1200" b="1" dirty="0">
                <a:solidFill>
                  <a:srgbClr val="3C5E3B"/>
                </a:solidFill>
                <a:ea typeface="Open Sans" panose="020B0606030504020204" pitchFamily="34" charset="0"/>
                <a:cs typeface="Open Sans" panose="020B0606030504020204" pitchFamily="34" charset="0"/>
              </a:rPr>
              <a:t> M </a:t>
            </a:r>
          </a:p>
          <a:p>
            <a:pPr marL="13251" marR="5301">
              <a:lnSpc>
                <a:spcPct val="104200"/>
              </a:lnSpc>
              <a:spcBef>
                <a:spcPts val="73"/>
              </a:spcBef>
            </a:pPr>
            <a:r>
              <a:rPr lang="en-GB" sz="1200" dirty="0">
                <a:ea typeface="Open Sans" panose="020B0606030504020204" pitchFamily="34" charset="0"/>
                <a:cs typeface="Open Sans" panose="020B0606030504020204" pitchFamily="34" charset="0"/>
              </a:rPr>
              <a:t>AP716532</a:t>
            </a:r>
          </a:p>
          <a:p>
            <a:pPr marL="13251" marR="5301">
              <a:lnSpc>
                <a:spcPct val="104200"/>
              </a:lnSpc>
              <a:spcBef>
                <a:spcPts val="73"/>
              </a:spcBef>
            </a:pPr>
            <a:r>
              <a:rPr lang="en-US" sz="1000" dirty="0">
                <a:ea typeface="Open Sans" panose="020B0606030504020204" pitchFamily="34" charset="0"/>
                <a:cs typeface="Open Sans" panose="020B0606030504020204" pitchFamily="34" charset="0"/>
              </a:rPr>
              <a:t>Custom made, polyester luggage cover with </a:t>
            </a:r>
            <a:r>
              <a:rPr lang="en-US" sz="1000" dirty="0" err="1">
                <a:ea typeface="Open Sans" panose="020B0606030504020204" pitchFamily="34" charset="0"/>
                <a:cs typeface="Open Sans" panose="020B0606030504020204" pitchFamily="34" charset="0"/>
              </a:rPr>
              <a:t>velcro</a:t>
            </a:r>
            <a:r>
              <a:rPr lang="en-US" sz="1000" dirty="0">
                <a:ea typeface="Open Sans" panose="020B0606030504020204" pitchFamily="34" charset="0"/>
                <a:cs typeface="Open Sans" panose="020B0606030504020204" pitchFamily="34" charset="0"/>
              </a:rPr>
              <a:t> closure. Fits medium sized suitcases up to 42x62x26 cm. </a:t>
            </a:r>
            <a:br>
              <a:rPr lang="hu-HU" sz="1000" dirty="0">
                <a:ea typeface="Open Sans" panose="020B0606030504020204" pitchFamily="34" charset="0"/>
                <a:cs typeface="Open Sans" panose="020B0606030504020204" pitchFamily="34" charset="0"/>
              </a:rPr>
            </a:br>
            <a:r>
              <a:rPr lang="en-GB" sz="1200" b="1" dirty="0">
                <a:solidFill>
                  <a:srgbClr val="3C5E3B"/>
                </a:solidFill>
                <a:ea typeface="Open Sans" panose="020B0606030504020204" pitchFamily="34" charset="0"/>
                <a:cs typeface="Open Sans" panose="020B0606030504020204" pitchFamily="34" charset="0"/>
              </a:rPr>
              <a:t>00,00 EUR</a:t>
            </a:r>
            <a:endParaRPr lang="en-GB" sz="1200" dirty="0">
              <a:solidFill>
                <a:srgbClr val="3C5E3B"/>
              </a:solidFill>
              <a:ea typeface="Open Sans" panose="020B0606030504020204" pitchFamily="34" charset="0"/>
              <a:cs typeface="Open Sans" panose="020B0606030504020204" pitchFamily="34" charset="0"/>
            </a:endParaRPr>
          </a:p>
        </p:txBody>
      </p:sp>
      <p:sp>
        <p:nvSpPr>
          <p:cNvPr id="27" name="object 57">
            <a:extLst>
              <a:ext uri="{FF2B5EF4-FFF2-40B4-BE49-F238E27FC236}">
                <a16:creationId xmlns:a16="http://schemas.microsoft.com/office/drawing/2014/main" id="{97C12660-A987-4277-8475-EA355B79B308}"/>
              </a:ext>
            </a:extLst>
          </p:cNvPr>
          <p:cNvSpPr txBox="1"/>
          <p:nvPr/>
        </p:nvSpPr>
        <p:spPr>
          <a:xfrm>
            <a:off x="3818049" y="1058381"/>
            <a:ext cx="1800000" cy="681485"/>
          </a:xfrm>
          <a:prstGeom prst="rect">
            <a:avLst/>
          </a:prstGeom>
        </p:spPr>
        <p:txBody>
          <a:bodyPr vert="horz" wrap="square" lIns="0" tIns="12589" rIns="0" bIns="0" rtlCol="0">
            <a:spAutoFit/>
          </a:bodyPr>
          <a:lstStyle/>
          <a:p>
            <a:pPr marL="13248" marR="5300" algn="ctr">
              <a:lnSpc>
                <a:spcPts val="2500"/>
              </a:lnSpc>
              <a:spcBef>
                <a:spcPts val="101"/>
              </a:spcBef>
            </a:pPr>
            <a:r>
              <a:rPr lang="en-GB" sz="2600" cap="all" spc="15" dirty="0">
                <a:solidFill>
                  <a:schemeClr val="bg1"/>
                </a:solidFill>
                <a:latin typeface="Ropa Mix Pro" panose="020B0504020101010102" pitchFamily="34" charset="0"/>
                <a:cs typeface="Ropa Mix Pro" panose="020B0504020101010102" pitchFamily="34" charset="0"/>
              </a:rPr>
              <a:t>Move with </a:t>
            </a:r>
            <a:br>
              <a:rPr lang="en-GB" sz="2400" cap="all" spc="15" dirty="0">
                <a:solidFill>
                  <a:schemeClr val="bg1"/>
                </a:solidFill>
                <a:latin typeface="Ropa Mix Pro" panose="020B0504020101010102" pitchFamily="34" charset="0"/>
                <a:cs typeface="Ropa Mix Pro" panose="020B0504020101010102" pitchFamily="34" charset="0"/>
              </a:rPr>
            </a:br>
            <a:r>
              <a:rPr lang="en-GB" sz="2900" cap="all" spc="15" dirty="0">
                <a:solidFill>
                  <a:schemeClr val="bg1"/>
                </a:solidFill>
                <a:latin typeface="Ropa Mix Pro" panose="020B0504020101010102" pitchFamily="34" charset="0"/>
                <a:cs typeface="Ropa Mix Pro" panose="020B0504020101010102" pitchFamily="34" charset="0"/>
              </a:rPr>
              <a:t>the times</a:t>
            </a:r>
            <a:endParaRPr lang="en-GB" sz="2900" b="1" cap="all" spc="15" dirty="0">
              <a:solidFill>
                <a:schemeClr val="bg1"/>
              </a:solidFill>
              <a:latin typeface="Ropa Mix Pro" panose="020B0504020101010102" pitchFamily="34" charset="0"/>
              <a:cs typeface="Ropa Mix Pro" panose="020B0504020101010102" pitchFamily="34" charset="0"/>
            </a:endParaRPr>
          </a:p>
        </p:txBody>
      </p:sp>
      <p:sp>
        <p:nvSpPr>
          <p:cNvPr id="28" name="Szövegdoboz 27">
            <a:extLst>
              <a:ext uri="{FF2B5EF4-FFF2-40B4-BE49-F238E27FC236}">
                <a16:creationId xmlns:a16="http://schemas.microsoft.com/office/drawing/2014/main" id="{791B9C7E-CDBA-489D-850C-E5CB6D6408CB}"/>
              </a:ext>
            </a:extLst>
          </p:cNvPr>
          <p:cNvSpPr txBox="1"/>
          <p:nvPr/>
        </p:nvSpPr>
        <p:spPr>
          <a:xfrm>
            <a:off x="3818049" y="1726534"/>
            <a:ext cx="1800000" cy="1477328"/>
          </a:xfrm>
          <a:prstGeom prst="rect">
            <a:avLst/>
          </a:prstGeom>
          <a:noFill/>
        </p:spPr>
        <p:txBody>
          <a:bodyPr wrap="square" lIns="0" tIns="0" rIns="0" bIns="0" rtlCol="0">
            <a:spAutoFit/>
          </a:bodyPr>
          <a:lstStyle/>
          <a:p>
            <a:pPr algn="just"/>
            <a:r>
              <a:rPr lang="en-GB" sz="1200" dirty="0">
                <a:solidFill>
                  <a:schemeClr val="bg1"/>
                </a:solidFill>
              </a:rPr>
              <a:t>Promote your company with something new and trendy. Impress your customers with practical and stylish promotional gifts that are suitable for every facet of life and make your corporate image the most memorable. </a:t>
            </a:r>
            <a:endParaRPr lang="en-GB" sz="1000" dirty="0"/>
          </a:p>
        </p:txBody>
      </p:sp>
      <p:sp>
        <p:nvSpPr>
          <p:cNvPr id="29" name="Téglalap 28">
            <a:extLst>
              <a:ext uri="{FF2B5EF4-FFF2-40B4-BE49-F238E27FC236}">
                <a16:creationId xmlns:a16="http://schemas.microsoft.com/office/drawing/2014/main" id="{327A5767-57EB-4764-8EC0-849845BD6B79}"/>
              </a:ext>
            </a:extLst>
          </p:cNvPr>
          <p:cNvSpPr/>
          <p:nvPr/>
        </p:nvSpPr>
        <p:spPr>
          <a:xfrm>
            <a:off x="434525" y="9699720"/>
            <a:ext cx="1151310" cy="1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églalap 29">
            <a:extLst>
              <a:ext uri="{FF2B5EF4-FFF2-40B4-BE49-F238E27FC236}">
                <a16:creationId xmlns:a16="http://schemas.microsoft.com/office/drawing/2014/main" id="{50E31C7B-DDD0-4717-B58C-94965F4E0DAE}"/>
              </a:ext>
            </a:extLst>
          </p:cNvPr>
          <p:cNvSpPr/>
          <p:nvPr/>
        </p:nvSpPr>
        <p:spPr>
          <a:xfrm>
            <a:off x="1709693" y="9694312"/>
            <a:ext cx="1151310" cy="1184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églalap 30">
            <a:extLst>
              <a:ext uri="{FF2B5EF4-FFF2-40B4-BE49-F238E27FC236}">
                <a16:creationId xmlns:a16="http://schemas.microsoft.com/office/drawing/2014/main" id="{F4A4A90D-01D2-40A9-90EE-B7920C9EB01E}"/>
              </a:ext>
            </a:extLst>
          </p:cNvPr>
          <p:cNvSpPr/>
          <p:nvPr/>
        </p:nvSpPr>
        <p:spPr>
          <a:xfrm>
            <a:off x="2980979" y="9692529"/>
            <a:ext cx="1151310" cy="1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églalap 31">
            <a:extLst>
              <a:ext uri="{FF2B5EF4-FFF2-40B4-BE49-F238E27FC236}">
                <a16:creationId xmlns:a16="http://schemas.microsoft.com/office/drawing/2014/main" id="{A0C6CEEA-CC62-4BE2-9CF3-9BC209CE2559}"/>
              </a:ext>
            </a:extLst>
          </p:cNvPr>
          <p:cNvSpPr/>
          <p:nvPr/>
        </p:nvSpPr>
        <p:spPr>
          <a:xfrm>
            <a:off x="4233551" y="9692529"/>
            <a:ext cx="1151310" cy="1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zövegdoboz 32">
            <a:extLst>
              <a:ext uri="{FF2B5EF4-FFF2-40B4-BE49-F238E27FC236}">
                <a16:creationId xmlns:a16="http://schemas.microsoft.com/office/drawing/2014/main" id="{2EFAA82E-ACF4-4569-99E7-62C8B9B691B2}"/>
              </a:ext>
            </a:extLst>
          </p:cNvPr>
          <p:cNvSpPr txBox="1"/>
          <p:nvPr/>
        </p:nvSpPr>
        <p:spPr>
          <a:xfrm>
            <a:off x="434525" y="10995694"/>
            <a:ext cx="1152000" cy="1765933"/>
          </a:xfrm>
          <a:prstGeom prst="rect">
            <a:avLst/>
          </a:prstGeom>
          <a:noFill/>
        </p:spPr>
        <p:txBody>
          <a:bodyPr wrap="square" lIns="0" tIns="0" rIns="0" bIns="0">
            <a:spAutoFit/>
          </a:bodyPr>
          <a:lstStyle/>
          <a:p>
            <a:pPr marL="13251" marR="5301">
              <a:lnSpc>
                <a:spcPct val="104200"/>
              </a:lnSpc>
              <a:spcBef>
                <a:spcPts val="73"/>
              </a:spcBef>
            </a:pPr>
            <a:r>
              <a:rPr lang="en-GB" sz="1200" b="1" dirty="0" err="1">
                <a:solidFill>
                  <a:srgbClr val="3C5E3B"/>
                </a:solidFill>
                <a:ea typeface="Open Sans" panose="020B0606030504020204" pitchFamily="34" charset="0"/>
                <a:cs typeface="Open Sans" panose="020B0606030504020204" pitchFamily="34" charset="0"/>
              </a:rPr>
              <a:t>CreaStick</a:t>
            </a:r>
            <a:r>
              <a:rPr lang="en-GB" sz="1200" b="1" dirty="0">
                <a:solidFill>
                  <a:srgbClr val="3C5E3B"/>
                </a:solidFill>
                <a:ea typeface="Open Sans" panose="020B0606030504020204" pitchFamily="34" charset="0"/>
                <a:cs typeface="Open Sans" panose="020B0606030504020204" pitchFamily="34" charset="0"/>
              </a:rPr>
              <a:t> Page A</a:t>
            </a:r>
            <a:br>
              <a:rPr lang="hu-HU" sz="1200" b="1" dirty="0">
                <a:solidFill>
                  <a:srgbClr val="3C5E3B"/>
                </a:solidFill>
                <a:ea typeface="Open Sans" panose="020B0606030504020204" pitchFamily="34" charset="0"/>
                <a:cs typeface="Open Sans" panose="020B0606030504020204" pitchFamily="34" charset="0"/>
              </a:rPr>
            </a:br>
            <a:r>
              <a:rPr lang="en-GB" sz="1200" dirty="0">
                <a:ea typeface="Open Sans" panose="020B0606030504020204" pitchFamily="34" charset="0"/>
                <a:cs typeface="Open Sans" panose="020B0606030504020204" pitchFamily="34" charset="0"/>
              </a:rPr>
              <a:t>AP716546 </a:t>
            </a:r>
          </a:p>
          <a:p>
            <a:pPr marL="13251" marR="5301">
              <a:lnSpc>
                <a:spcPct val="104200"/>
              </a:lnSpc>
              <a:spcBef>
                <a:spcPts val="73"/>
              </a:spcBef>
            </a:pPr>
            <a:r>
              <a:rPr lang="en-US" sz="1000" dirty="0">
                <a:ea typeface="Open Sans" panose="020B0606030504020204" pitchFamily="34" charset="0"/>
                <a:cs typeface="Open Sans" panose="020B0606030504020204" pitchFamily="34" charset="0"/>
              </a:rPr>
              <a:t>Custom made, paper covered page markers. 100 plastic film page markers in 5 </a:t>
            </a:r>
            <a:r>
              <a:rPr lang="en-US" sz="1000" dirty="0" err="1">
                <a:ea typeface="Open Sans" panose="020B0606030504020204" pitchFamily="34" charset="0"/>
                <a:cs typeface="Open Sans" panose="020B0606030504020204" pitchFamily="34" charset="0"/>
              </a:rPr>
              <a:t>colours</a:t>
            </a:r>
            <a:r>
              <a:rPr lang="hu-HU" sz="1000" dirty="0">
                <a:ea typeface="Open Sans" panose="020B0606030504020204" pitchFamily="34" charset="0"/>
                <a:cs typeface="Open Sans" panose="020B0606030504020204" pitchFamily="34" charset="0"/>
              </a:rPr>
              <a:t>,</a:t>
            </a:r>
            <a:r>
              <a:rPr lang="en-US" sz="1000" dirty="0">
                <a:ea typeface="Open Sans" panose="020B0606030504020204" pitchFamily="34" charset="0"/>
                <a:cs typeface="Open Sans" panose="020B0606030504020204" pitchFamily="34" charset="0"/>
              </a:rPr>
              <a:t> </a:t>
            </a:r>
            <a:r>
              <a:rPr lang="hu-HU" sz="1000" dirty="0">
                <a:ea typeface="Open Sans" panose="020B0606030504020204" pitchFamily="34" charset="0"/>
                <a:cs typeface="Open Sans" panose="020B0606030504020204" pitchFamily="34" charset="0"/>
              </a:rPr>
              <a:t>and </a:t>
            </a:r>
            <a:r>
              <a:rPr lang="en-US" sz="1000" dirty="0">
                <a:ea typeface="Open Sans" panose="020B0606030504020204" pitchFamily="34" charset="0"/>
                <a:cs typeface="Open Sans" panose="020B0606030504020204" pitchFamily="34" charset="0"/>
              </a:rPr>
              <a:t>full </a:t>
            </a:r>
            <a:r>
              <a:rPr lang="en-US" sz="1000" dirty="0" err="1">
                <a:ea typeface="Open Sans" panose="020B0606030504020204" pitchFamily="34" charset="0"/>
                <a:cs typeface="Open Sans" panose="020B0606030504020204" pitchFamily="34" charset="0"/>
              </a:rPr>
              <a:t>colour</a:t>
            </a:r>
            <a:r>
              <a:rPr lang="en-US" sz="1000" dirty="0">
                <a:ea typeface="Open Sans" panose="020B0606030504020204" pitchFamily="34" charset="0"/>
                <a:cs typeface="Open Sans" panose="020B0606030504020204" pitchFamily="34" charset="0"/>
              </a:rPr>
              <a:t> printed outside cover. </a:t>
            </a:r>
            <a:br>
              <a:rPr lang="hu-HU" sz="1000" dirty="0">
                <a:ea typeface="Open Sans" panose="020B0606030504020204" pitchFamily="34" charset="0"/>
                <a:cs typeface="Open Sans" panose="020B0606030504020204" pitchFamily="34" charset="0"/>
              </a:rPr>
            </a:br>
            <a:r>
              <a:rPr lang="hu-HU" sz="1200" b="1" dirty="0">
                <a:solidFill>
                  <a:srgbClr val="3C5E3B"/>
                </a:solidFill>
                <a:ea typeface="Open Sans" panose="020B0606030504020204" pitchFamily="34" charset="0"/>
                <a:cs typeface="Open Sans" panose="020B0606030504020204" pitchFamily="34" charset="0"/>
              </a:rPr>
              <a:t>00,00 EU</a:t>
            </a:r>
            <a:r>
              <a:rPr lang="en-GB" sz="1200" b="1" dirty="0">
                <a:solidFill>
                  <a:srgbClr val="3C5E3B"/>
                </a:solidFill>
                <a:ea typeface="Open Sans" panose="020B0606030504020204" pitchFamily="34" charset="0"/>
                <a:cs typeface="Open Sans" panose="020B0606030504020204" pitchFamily="34" charset="0"/>
              </a:rPr>
              <a:t>R</a:t>
            </a:r>
          </a:p>
        </p:txBody>
      </p:sp>
      <p:pic>
        <p:nvPicPr>
          <p:cNvPr id="4" name="Kép 3">
            <a:extLst>
              <a:ext uri="{FF2B5EF4-FFF2-40B4-BE49-F238E27FC236}">
                <a16:creationId xmlns:a16="http://schemas.microsoft.com/office/drawing/2014/main" id="{6F1F3EF4-9331-96C1-0046-0ADB95D75508}"/>
              </a:ext>
            </a:extLst>
          </p:cNvPr>
          <p:cNvPicPr>
            <a:picLocks noChangeAspect="1"/>
          </p:cNvPicPr>
          <p:nvPr/>
        </p:nvPicPr>
        <p:blipFill rotWithShape="1">
          <a:blip r:embed="rId5">
            <a:extLst>
              <a:ext uri="{28A0092B-C50C-407E-A947-70E740481C1C}">
                <a14:useLocalDpi xmlns:a14="http://schemas.microsoft.com/office/drawing/2010/main" val="0"/>
              </a:ext>
            </a:extLst>
          </a:blip>
          <a:srcRect l="7015" t="-639" r="8406" b="639"/>
          <a:stretch/>
        </p:blipFill>
        <p:spPr>
          <a:xfrm>
            <a:off x="0" y="885106"/>
            <a:ext cx="3692726" cy="2462388"/>
          </a:xfrm>
          <a:prstGeom prst="rect">
            <a:avLst/>
          </a:prstGeom>
        </p:spPr>
      </p:pic>
      <p:pic>
        <p:nvPicPr>
          <p:cNvPr id="14" name="Kép 13">
            <a:extLst>
              <a:ext uri="{FF2B5EF4-FFF2-40B4-BE49-F238E27FC236}">
                <a16:creationId xmlns:a16="http://schemas.microsoft.com/office/drawing/2014/main" id="{1B57D6B8-B2FF-0C31-35D2-DCDAF5320EF8}"/>
              </a:ext>
            </a:extLst>
          </p:cNvPr>
          <p:cNvPicPr>
            <a:picLocks noChangeAspect="1"/>
          </p:cNvPicPr>
          <p:nvPr/>
        </p:nvPicPr>
        <p:blipFill rotWithShape="1">
          <a:blip r:embed="rId6">
            <a:extLst>
              <a:ext uri="{28A0092B-C50C-407E-A947-70E740481C1C}">
                <a14:useLocalDpi xmlns:a14="http://schemas.microsoft.com/office/drawing/2010/main" val="0"/>
              </a:ext>
            </a:extLst>
          </a:blip>
          <a:srcRect l="41601" t="4009" r="4849" b="16771"/>
          <a:stretch/>
        </p:blipFill>
        <p:spPr>
          <a:xfrm>
            <a:off x="434526" y="3577965"/>
            <a:ext cx="1666604" cy="1645002"/>
          </a:xfrm>
          <a:prstGeom prst="rect">
            <a:avLst/>
          </a:prstGeom>
        </p:spPr>
      </p:pic>
      <p:pic>
        <p:nvPicPr>
          <p:cNvPr id="40" name="Kép 39" descr="A képen fából készült, padló, faanyag látható&#10;&#10;Automatikusan generált leírás">
            <a:extLst>
              <a:ext uri="{FF2B5EF4-FFF2-40B4-BE49-F238E27FC236}">
                <a16:creationId xmlns:a16="http://schemas.microsoft.com/office/drawing/2014/main" id="{00BF2DCE-BF0A-AF08-7E80-ECB4B5D95861}"/>
              </a:ext>
            </a:extLst>
          </p:cNvPr>
          <p:cNvPicPr>
            <a:picLocks noChangeAspect="1"/>
          </p:cNvPicPr>
          <p:nvPr/>
        </p:nvPicPr>
        <p:blipFill rotWithShape="1">
          <a:blip r:embed="rId7">
            <a:extLst>
              <a:ext uri="{28A0092B-C50C-407E-A947-70E740481C1C}">
                <a14:useLocalDpi xmlns:a14="http://schemas.microsoft.com/office/drawing/2010/main" val="0"/>
              </a:ext>
            </a:extLst>
          </a:blip>
          <a:srcRect l="28635" t="20788" r="27156" b="13931"/>
          <a:stretch/>
        </p:blipFill>
        <p:spPr>
          <a:xfrm>
            <a:off x="3692726" y="5485078"/>
            <a:ext cx="1684386" cy="1659428"/>
          </a:xfrm>
          <a:prstGeom prst="rect">
            <a:avLst/>
          </a:prstGeom>
        </p:spPr>
      </p:pic>
      <p:pic>
        <p:nvPicPr>
          <p:cNvPr id="42" name="Kép 41" descr="A képen csésze, asztal, kávé, beltéri látható&#10;&#10;Automatikusan generált leírás">
            <a:extLst>
              <a:ext uri="{FF2B5EF4-FFF2-40B4-BE49-F238E27FC236}">
                <a16:creationId xmlns:a16="http://schemas.microsoft.com/office/drawing/2014/main" id="{0B7EE7A1-5A07-30E8-0B91-FE0846B69CA7}"/>
              </a:ext>
            </a:extLst>
          </p:cNvPr>
          <p:cNvPicPr>
            <a:picLocks noChangeAspect="1"/>
          </p:cNvPicPr>
          <p:nvPr/>
        </p:nvPicPr>
        <p:blipFill rotWithShape="1">
          <a:blip r:embed="rId8">
            <a:extLst>
              <a:ext uri="{28A0092B-C50C-407E-A947-70E740481C1C}">
                <a14:useLocalDpi xmlns:a14="http://schemas.microsoft.com/office/drawing/2010/main" val="0"/>
              </a:ext>
            </a:extLst>
          </a:blip>
          <a:srcRect l="27866" t="49249" r="6572" b="7672"/>
          <a:stretch/>
        </p:blipFill>
        <p:spPr>
          <a:xfrm>
            <a:off x="434525" y="7385724"/>
            <a:ext cx="1666604" cy="1641292"/>
          </a:xfrm>
          <a:prstGeom prst="rect">
            <a:avLst/>
          </a:prstGeom>
        </p:spPr>
      </p:pic>
      <p:pic>
        <p:nvPicPr>
          <p:cNvPr id="7" name="Kép 6">
            <a:extLst>
              <a:ext uri="{FF2B5EF4-FFF2-40B4-BE49-F238E27FC236}">
                <a16:creationId xmlns:a16="http://schemas.microsoft.com/office/drawing/2014/main" id="{60823623-C251-E900-AA37-21F716068A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525" y="9819456"/>
            <a:ext cx="1137667" cy="937438"/>
          </a:xfrm>
          <a:prstGeom prst="rect">
            <a:avLst/>
          </a:prstGeom>
        </p:spPr>
      </p:pic>
      <p:pic>
        <p:nvPicPr>
          <p:cNvPr id="15" name="Kép 14" descr="A képen csengő látható&#10;&#10;Automatikusan generált leírás">
            <a:extLst>
              <a:ext uri="{FF2B5EF4-FFF2-40B4-BE49-F238E27FC236}">
                <a16:creationId xmlns:a16="http://schemas.microsoft.com/office/drawing/2014/main" id="{44317DFD-24E2-0994-D624-5EC5382575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24323" y="9863060"/>
            <a:ext cx="1113395" cy="895170"/>
          </a:xfrm>
          <a:prstGeom prst="rect">
            <a:avLst/>
          </a:prstGeom>
        </p:spPr>
      </p:pic>
      <p:pic>
        <p:nvPicPr>
          <p:cNvPr id="41" name="Kép 40" descr="A képen szöveg látható&#10;&#10;Automatikusan generált leírás">
            <a:extLst>
              <a:ext uri="{FF2B5EF4-FFF2-40B4-BE49-F238E27FC236}">
                <a16:creationId xmlns:a16="http://schemas.microsoft.com/office/drawing/2014/main" id="{22933065-2D37-A17B-A006-725A6839A5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12615" y="9931659"/>
            <a:ext cx="1088038" cy="691992"/>
          </a:xfrm>
          <a:prstGeom prst="rect">
            <a:avLst/>
          </a:prstGeom>
        </p:spPr>
      </p:pic>
      <p:pic>
        <p:nvPicPr>
          <p:cNvPr id="44" name="Kép 43" descr="A képen ülés látható&#10;&#10;Automatikusan generált leírás">
            <a:extLst>
              <a:ext uri="{FF2B5EF4-FFF2-40B4-BE49-F238E27FC236}">
                <a16:creationId xmlns:a16="http://schemas.microsoft.com/office/drawing/2014/main" id="{D4E71D58-FF4E-BF7C-A392-57584AD2D00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43974" y="9711130"/>
            <a:ext cx="718576" cy="1145688"/>
          </a:xfrm>
          <a:prstGeom prst="rect">
            <a:avLst/>
          </a:prstGeom>
        </p:spPr>
      </p:pic>
      <p:sp>
        <p:nvSpPr>
          <p:cNvPr id="45" name="Szövegdoboz 44">
            <a:extLst>
              <a:ext uri="{FF2B5EF4-FFF2-40B4-BE49-F238E27FC236}">
                <a16:creationId xmlns:a16="http://schemas.microsoft.com/office/drawing/2014/main" id="{6CAB6159-CC58-34D4-647D-E94921115A80}"/>
              </a:ext>
            </a:extLst>
          </p:cNvPr>
          <p:cNvSpPr txBox="1"/>
          <p:nvPr/>
        </p:nvSpPr>
        <p:spPr>
          <a:xfrm>
            <a:off x="352561" y="13045729"/>
            <a:ext cx="5054328" cy="184666"/>
          </a:xfrm>
          <a:prstGeom prst="rect">
            <a:avLst/>
          </a:prstGeom>
          <a:noFill/>
        </p:spPr>
        <p:txBody>
          <a:bodyPr wrap="square" lIns="0" tIns="0" rIns="0" bIns="0" rtlCol="0">
            <a:spAutoFit/>
          </a:bodyPr>
          <a:lstStyle/>
          <a:p>
            <a:pPr algn="ctr"/>
            <a:r>
              <a:rPr lang="hu-HU" sz="1200" b="1" cap="all" dirty="0" err="1">
                <a:solidFill>
                  <a:schemeClr val="bg1"/>
                </a:solidFill>
              </a:rPr>
              <a:t>Find</a:t>
            </a:r>
            <a:r>
              <a:rPr lang="hu-HU" sz="1200" b="1" cap="all" dirty="0">
                <a:solidFill>
                  <a:schemeClr val="bg1"/>
                </a:solidFill>
              </a:rPr>
              <a:t> more </a:t>
            </a:r>
            <a:r>
              <a:rPr lang="hu-HU" sz="1200" b="1" cap="all" dirty="0" err="1">
                <a:solidFill>
                  <a:schemeClr val="bg1"/>
                </a:solidFill>
              </a:rPr>
              <a:t>gift</a:t>
            </a:r>
            <a:r>
              <a:rPr lang="hu-HU" sz="1200" b="1" cap="all" dirty="0">
                <a:solidFill>
                  <a:schemeClr val="bg1"/>
                </a:solidFill>
              </a:rPr>
              <a:t> </a:t>
            </a:r>
            <a:r>
              <a:rPr lang="hu-HU" sz="1200" b="1" cap="all" dirty="0" err="1">
                <a:solidFill>
                  <a:schemeClr val="bg1"/>
                </a:solidFill>
              </a:rPr>
              <a:t>ideas</a:t>
            </a:r>
            <a:r>
              <a:rPr lang="hu-HU" sz="1200" b="1" cap="all" dirty="0">
                <a:solidFill>
                  <a:schemeClr val="bg1"/>
                </a:solidFill>
              </a:rPr>
              <a:t> in </a:t>
            </a:r>
            <a:r>
              <a:rPr lang="hu-HU" sz="1200" b="1" cap="all" dirty="0" err="1">
                <a:solidFill>
                  <a:schemeClr val="bg1"/>
                </a:solidFill>
              </a:rPr>
              <a:t>our</a:t>
            </a:r>
            <a:r>
              <a:rPr lang="hu-HU" sz="1200" b="1" cap="all" dirty="0">
                <a:solidFill>
                  <a:schemeClr val="bg1"/>
                </a:solidFill>
              </a:rPr>
              <a:t> </a:t>
            </a:r>
            <a:r>
              <a:rPr lang="hu-HU" sz="1200" b="1" cap="all" dirty="0" err="1">
                <a:solidFill>
                  <a:schemeClr val="bg1"/>
                </a:solidFill>
              </a:rPr>
              <a:t>Christmas</a:t>
            </a:r>
            <a:r>
              <a:rPr lang="hu-HU" sz="1200" b="1" cap="all" dirty="0">
                <a:solidFill>
                  <a:schemeClr val="bg1"/>
                </a:solidFill>
              </a:rPr>
              <a:t> </a:t>
            </a:r>
            <a:r>
              <a:rPr lang="hu-HU" sz="1200" b="1" cap="all" dirty="0" err="1">
                <a:solidFill>
                  <a:schemeClr val="bg1"/>
                </a:solidFill>
              </a:rPr>
              <a:t>catalogue</a:t>
            </a:r>
            <a:r>
              <a:rPr lang="hu-HU" sz="1200" b="1" cap="all" dirty="0">
                <a:solidFill>
                  <a:schemeClr val="bg1"/>
                </a:solidFill>
              </a:rPr>
              <a:t>!</a:t>
            </a:r>
            <a:endParaRPr lang="en-GB" sz="1000" b="1" cap="all" dirty="0">
              <a:solidFill>
                <a:schemeClr val="bg1"/>
              </a:solidFill>
            </a:endParaRPr>
          </a:p>
        </p:txBody>
      </p:sp>
    </p:spTree>
    <p:extLst>
      <p:ext uri="{BB962C8B-B14F-4D97-AF65-F5344CB8AC3E}">
        <p14:creationId xmlns:p14="http://schemas.microsoft.com/office/powerpoint/2010/main" val="1091421273"/>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274</Words>
  <Application>Microsoft Office PowerPoint</Application>
  <PresentationFormat>Egyéni</PresentationFormat>
  <Paragraphs>23</Paragraphs>
  <Slides>1</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vt:i4>
      </vt:variant>
    </vt:vector>
  </HeadingPairs>
  <TitlesOfParts>
    <vt:vector size="7" baseType="lpstr">
      <vt:lpstr>Arial</vt:lpstr>
      <vt:lpstr>Calibri</vt:lpstr>
      <vt:lpstr>Calibri Light</vt:lpstr>
      <vt:lpstr>Open Sans</vt:lpstr>
      <vt:lpstr>Ropa Mix Pro</vt:lpstr>
      <vt:lpstr>Office-téma</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Varzsik Dóra</dc:creator>
  <cp:lastModifiedBy>Zöldesi Attila</cp:lastModifiedBy>
  <cp:revision>18</cp:revision>
  <dcterms:created xsi:type="dcterms:W3CDTF">2022-04-19T14:00:52Z</dcterms:created>
  <dcterms:modified xsi:type="dcterms:W3CDTF">2022-08-17T09:09:52Z</dcterms:modified>
</cp:coreProperties>
</file>